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1" r:id="rId1"/>
  </p:sldMasterIdLst>
  <p:sldIdLst>
    <p:sldId id="271" r:id="rId2"/>
    <p:sldId id="257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45" r:id="rId14"/>
    <p:sldId id="347" r:id="rId15"/>
    <p:sldId id="348" r:id="rId16"/>
    <p:sldId id="349" r:id="rId17"/>
    <p:sldId id="353" r:id="rId18"/>
    <p:sldId id="350" r:id="rId19"/>
    <p:sldId id="351" r:id="rId20"/>
    <p:sldId id="352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36" r:id="rId29"/>
    <p:sldId id="337" r:id="rId30"/>
    <p:sldId id="338" r:id="rId31"/>
    <p:sldId id="339" r:id="rId32"/>
    <p:sldId id="340" r:id="rId33"/>
    <p:sldId id="341" r:id="rId34"/>
    <p:sldId id="342" r:id="rId35"/>
    <p:sldId id="343" r:id="rId36"/>
    <p:sldId id="344" r:id="rId37"/>
    <p:sldId id="303" r:id="rId38"/>
    <p:sldId id="287" r:id="rId3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EEEE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89" autoAdjust="0"/>
  </p:normalViewPr>
  <p:slideViewPr>
    <p:cSldViewPr snapToGrid="0" snapToObjects="1">
      <p:cViewPr>
        <p:scale>
          <a:sx n="100" d="100"/>
          <a:sy n="100" d="100"/>
        </p:scale>
        <p:origin x="-1104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sr-Latn-RS" dirty="0" smtClean="0"/>
              <a:t>Error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625366273660237E-2"/>
          <c:y val="0.10721812434141201"/>
          <c:w val="0.91837084673097535"/>
          <c:h val="0.83031682749350744"/>
        </c:manualLayout>
      </c:layout>
      <c:lineChart>
        <c:grouping val="standar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Greška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val>
            <c:numRef>
              <c:f>Sheet1!$B$2:$B$13</c:f>
              <c:numCache>
                <c:formatCode>General</c:formatCode>
                <c:ptCount val="12"/>
                <c:pt idx="0">
                  <c:v>55.6</c:v>
                </c:pt>
                <c:pt idx="1">
                  <c:v>12.1</c:v>
                </c:pt>
                <c:pt idx="2">
                  <c:v>7</c:v>
                </c:pt>
                <c:pt idx="3">
                  <c:v>5.5</c:v>
                </c:pt>
                <c:pt idx="4">
                  <c:v>5</c:v>
                </c:pt>
                <c:pt idx="5">
                  <c:v>4.8</c:v>
                </c:pt>
                <c:pt idx="6">
                  <c:v>4.7</c:v>
                </c:pt>
                <c:pt idx="7">
                  <c:v>4.2</c:v>
                </c:pt>
                <c:pt idx="8">
                  <c:v>4.0999999999999996</c:v>
                </c:pt>
                <c:pt idx="9">
                  <c:v>3.6</c:v>
                </c:pt>
                <c:pt idx="10">
                  <c:v>1.7</c:v>
                </c:pt>
                <c:pt idx="11">
                  <c:v>0.6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5897344"/>
        <c:axId val="35309248"/>
      </c:lineChart>
      <c:catAx>
        <c:axId val="35897344"/>
        <c:scaling>
          <c:orientation val="minMax"/>
        </c:scaling>
        <c:delete val="0"/>
        <c:axPos val="b"/>
        <c:majorTickMark val="none"/>
        <c:minorTickMark val="none"/>
        <c:tickLblPos val="nextTo"/>
        <c:crossAx val="35309248"/>
        <c:crosses val="autoZero"/>
        <c:auto val="1"/>
        <c:lblAlgn val="ctr"/>
        <c:lblOffset val="100"/>
        <c:noMultiLvlLbl val="0"/>
      </c:catAx>
      <c:valAx>
        <c:axId val="353092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58973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DFD27D-E350-A24C-AE26-CC3B6F5B3B75}" type="datetimeFigureOut">
              <a:rPr lang="en-US" smtClean="0"/>
              <a:pPr>
                <a:defRPr/>
              </a:pPr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42AB7A8-EA02-C94B-BA43-CF90FB07B2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2906B1-76B3-1844-BEAA-F57E0A453F79}" type="datetimeFigureOut">
              <a:rPr lang="en-US" smtClean="0"/>
              <a:pPr>
                <a:defRPr/>
              </a:pPr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0A4C8C-895D-6941-969C-0CBD5C767E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520852-8CAD-3049-9A0A-E2F921A68ECD}" type="datetimeFigureOut">
              <a:rPr lang="en-US" smtClean="0"/>
              <a:pPr>
                <a:defRPr/>
              </a:pPr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899D2D-5708-784F-8EC0-787FB373A1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A36B6-C6FB-564E-ACCC-41C925975BC3}" type="datetimeFigureOut">
              <a:rPr lang="en-US" smtClean="0"/>
              <a:pPr>
                <a:defRPr/>
              </a:pPr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1217C-518D-7B47-9689-3BAE2ACC21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C142B5-5F15-824F-A7B5-F45AEC173F20}" type="datetimeFigureOut">
              <a:rPr lang="en-US" smtClean="0"/>
              <a:pPr>
                <a:defRPr/>
              </a:pPr>
              <a:t>11/3/2013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251609-25A7-064A-B39D-8FA933E9C3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D5B8F4-0F93-E843-8911-B9240C73BFBC}" type="datetimeFigureOut">
              <a:rPr lang="en-US" smtClean="0"/>
              <a:pPr>
                <a:defRPr/>
              </a:pPr>
              <a:t>11/3/2013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4B59A-4AE1-8549-884F-5036CAE388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C3FA6A-4FCB-7043-861A-5969EE99862D}" type="datetimeFigureOut">
              <a:rPr lang="en-US" smtClean="0"/>
              <a:pPr>
                <a:defRPr/>
              </a:pPr>
              <a:t>11/3/2013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A3F54B-E4DA-8041-88DD-16E05C1EEE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924E67-52E8-7245-B562-502A35E766DD}" type="datetimeFigureOut">
              <a:rPr lang="en-US" smtClean="0"/>
              <a:pPr>
                <a:defRPr/>
              </a:pPr>
              <a:t>11/3/2013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58A0DA-2150-8141-8A12-1274170C16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596AA0-48B2-7141-B93E-E0F43AB384D0}" type="datetimeFigureOut">
              <a:rPr lang="en-US" smtClean="0"/>
              <a:pPr>
                <a:defRPr/>
              </a:pPr>
              <a:t>11/3/2013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C9195-78D7-CC4D-A624-6243BB0B25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587002-1D73-1840-B256-52BCD10AB57D}" type="datetimeFigureOut">
              <a:rPr lang="en-US" smtClean="0"/>
              <a:pPr>
                <a:defRPr/>
              </a:pPr>
              <a:t>11/3/2013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E4AFB8-711E-6A40-BA20-845D0BD321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36BC25-A2BA-4E4D-BE74-3D02EF591489}" type="datetimeFigureOut">
              <a:rPr lang="en-US" smtClean="0"/>
              <a:pPr>
                <a:defRPr/>
              </a:pPr>
              <a:t>11/3/2013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B4B488E-6A53-6F46-89E1-9E5473E089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9140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8600"/>
            <a:ext cx="7620000" cy="4627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C53B12C-E390-1640-903A-71FD92BF923B}" type="datetimeFigureOut">
              <a:rPr lang="en-US" smtClean="0"/>
              <a:pPr>
                <a:defRPr/>
              </a:pPr>
              <a:t>11/3/2013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CCE8F5A-6909-E14B-B9B2-CB296D7B909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 cap="none" spc="-60" baseline="0">
          <a:solidFill>
            <a:schemeClr val="tx2"/>
          </a:solidFill>
          <a:latin typeface="Calisto MT"/>
          <a:ea typeface="+mj-ea"/>
          <a:cs typeface="Calisto MT"/>
        </a:defRPr>
      </a:lvl1pPr>
    </p:titleStyle>
    <p:bodyStyle>
      <a:lvl1pPr marL="0" indent="0" algn="just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0" kern="1200">
          <a:solidFill>
            <a:schemeClr val="tx1"/>
          </a:solidFill>
          <a:latin typeface="Calisto MT"/>
          <a:ea typeface="+mn-ea"/>
          <a:cs typeface="Calisto MT"/>
        </a:defRPr>
      </a:lvl1pPr>
      <a:lvl2pPr marL="457200" indent="-182880" algn="just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Calisto MT"/>
          <a:ea typeface="+mn-ea"/>
          <a:cs typeface="Calisto MT"/>
        </a:defRPr>
      </a:lvl2pPr>
      <a:lvl3pPr marL="1143000" indent="-228600" algn="just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rgbClr val="000000"/>
          </a:solidFill>
          <a:latin typeface="Calisto MT"/>
          <a:ea typeface="+mn-ea"/>
          <a:cs typeface="Calisto MT"/>
        </a:defRPr>
      </a:lvl3pPr>
      <a:lvl4pPr marL="1600200" indent="-228600" algn="just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rgbClr val="000000"/>
          </a:solidFill>
          <a:latin typeface="Calisto MT"/>
          <a:ea typeface="+mn-ea"/>
          <a:cs typeface="Calisto MT"/>
        </a:defRPr>
      </a:lvl4pPr>
      <a:lvl5pPr marL="2057400" indent="-228600" algn="just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rgbClr val="000000"/>
          </a:solidFill>
          <a:latin typeface="Calisto MT"/>
          <a:ea typeface="+mn-ea"/>
          <a:cs typeface="Calisto MT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uros@krcadinac.com" TargetMode="External"/><Relationship Id="rId2" Type="http://schemas.openxmlformats.org/officeDocument/2006/relationships/hyperlink" Target="mailto:nikola.milikic@fon.bg.ac.r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technologyforge.net/WekaTutorials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goo.gl/cqdp3I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mailto:uros@krcadinac.com" TargetMode="External"/><Relationship Id="rId2" Type="http://schemas.openxmlformats.org/officeDocument/2006/relationships/hyperlink" Target="mailto:nikola.milikic@fon.bg.ac.rs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r-Latn-RS" sz="5400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Attribute Discratization and Selection</a:t>
            </a:r>
            <a:br>
              <a:rPr lang="sr-Latn-RS" sz="5400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sr-Latn-RS" sz="5400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/>
            </a:r>
            <a:br>
              <a:rPr lang="sr-Latn-RS" sz="5400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sr-Latn-RS" sz="5400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Clastering</a:t>
            </a:r>
            <a:endParaRPr lang="en-US" sz="5400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914400" y="4630738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Nikola </a:t>
            </a:r>
            <a:r>
              <a:rPr lang="en-U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Milikić</a:t>
            </a:r>
            <a:r>
              <a:rPr lang="sr-Latn-R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/>
            </a:r>
            <a:br>
              <a:rPr lang="sr-Latn-R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cap="none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2"/>
              </a:rPr>
              <a:t>nikola.milikic@fon.bg.ac.rs</a:t>
            </a:r>
            <a:endParaRPr lang="en-US" cap="none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</a:pPr>
            <a:r>
              <a:rPr lang="en-U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URO</a:t>
            </a:r>
            <a:r>
              <a:rPr lang="sr-Latn-R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Š KRČADINAC</a:t>
            </a:r>
            <a:br>
              <a:rPr lang="sr-Latn-R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sr-Latn-RS" cap="none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uros</a:t>
            </a:r>
            <a:r>
              <a:rPr lang="en-US" cap="none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@</a:t>
            </a:r>
            <a:r>
              <a:rPr lang="sr-Latn-RS" cap="none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krcadinac.com</a:t>
            </a:r>
            <a:endParaRPr lang="sr-Latn-RS" cap="none" dirty="0" smtClean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</a:pPr>
            <a:endParaRPr lang="en-US" cap="none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endParaRPr lang="en-US" cap="none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>
              <a:buClr>
                <a:srgbClr val="404040"/>
              </a:buClr>
              <a:buFont typeface="Arial" charset="0"/>
              <a:buNone/>
            </a:pP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Attribute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Attribute Selection</a:t>
            </a:r>
            <a:r>
              <a:rPr lang="sr-Latn-RS" dirty="0" smtClean="0"/>
              <a:t> (or </a:t>
            </a:r>
            <a:r>
              <a:rPr lang="en-US" dirty="0" smtClean="0"/>
              <a:t>Feature </a:t>
            </a:r>
            <a:r>
              <a:rPr lang="en-US" dirty="0" smtClean="0"/>
              <a:t>Selection) </a:t>
            </a:r>
            <a:r>
              <a:rPr lang="sr-Latn-RS" dirty="0" smtClean="0"/>
              <a:t>is the process of choosing a subset of relevant attributes that will be used during the further analysis.</a:t>
            </a:r>
            <a:endParaRPr lang="en-US" dirty="0"/>
          </a:p>
          <a:p>
            <a:endParaRPr lang="en-US" dirty="0" smtClean="0"/>
          </a:p>
          <a:p>
            <a:r>
              <a:rPr lang="sr-Latn-RS" dirty="0" smtClean="0"/>
              <a:t>It is being applied in cases where the dataset contains attributes which are redudant and/or irrelevant.</a:t>
            </a:r>
          </a:p>
          <a:p>
            <a:pPr marL="342900" indent="-342900">
              <a:buFont typeface="Arial"/>
              <a:buChar char="•"/>
            </a:pPr>
            <a:r>
              <a:rPr lang="sr-Latn-RS" dirty="0" smtClean="0"/>
              <a:t>Redundant attributes are the ones that do not provide more information than the attributes we already have in our dataset.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sr-Latn-RS" dirty="0" smtClean="0"/>
              <a:t>Irrelevant attributes are the ones that are useless in the context of the current analysis.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89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Attribute Selection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Excessive attributes can degrade the performance of the model.</a:t>
            </a:r>
          </a:p>
          <a:p>
            <a:endParaRPr lang="sr-Latn-RS" dirty="0" smtClean="0"/>
          </a:p>
          <a:p>
            <a:r>
              <a:rPr lang="sr-Latn-RS" dirty="0" smtClean="0"/>
              <a:t>Advantages: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sr-Latn-RS" dirty="0" smtClean="0"/>
              <a:t>Advances the readability of the model (because now the model contains only the relevant attributes)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sr-Latn-RS" dirty="0" smtClean="0"/>
              <a:t>Shortens the training time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sr-Latn-RS" dirty="0" smtClean="0"/>
              <a:t>Generalization power is higher because it lowers the possibility of overfitting</a:t>
            </a:r>
          </a:p>
          <a:p>
            <a:endParaRPr lang="en-US" dirty="0"/>
          </a:p>
          <a:p>
            <a:r>
              <a:rPr lang="sr-Latn-RS" dirty="0" smtClean="0"/>
              <a:t>If </a:t>
            </a:r>
            <a:r>
              <a:rPr lang="sr-Latn-RS" dirty="0"/>
              <a:t>the problem is </a:t>
            </a:r>
            <a:r>
              <a:rPr lang="sr-Latn-RS" dirty="0" smtClean="0"/>
              <a:t>well-known, the </a:t>
            </a:r>
            <a:r>
              <a:rPr lang="sr-Latn-RS" dirty="0" smtClean="0"/>
              <a:t>best way to select attribute is to do it manually. However, automated apporaches also give good results.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15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Approaches to Attribute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Two</a:t>
            </a:r>
            <a:r>
              <a:rPr lang="sr-Latn-RS" dirty="0" smtClean="0"/>
              <a:t> approaches: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i="1" dirty="0" smtClean="0"/>
              <a:t>Filter</a:t>
            </a:r>
            <a:r>
              <a:rPr lang="en-US" dirty="0" smtClean="0"/>
              <a:t> </a:t>
            </a:r>
            <a:r>
              <a:rPr lang="sr-Latn-RS" dirty="0" smtClean="0"/>
              <a:t>method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sr-Latn-RS" dirty="0" smtClean="0"/>
              <a:t>use the approximation based on the general features of the data.</a:t>
            </a:r>
          </a:p>
          <a:p>
            <a:pPr marL="342900" indent="-342900">
              <a:buFont typeface="Arial"/>
              <a:buChar char="•"/>
            </a:pPr>
            <a:r>
              <a:rPr lang="sr-Latn-RS" i="1" dirty="0" smtClean="0"/>
              <a:t>W</a:t>
            </a:r>
            <a:r>
              <a:rPr lang="en-US" i="1" dirty="0" smtClean="0"/>
              <a:t>rapper</a:t>
            </a:r>
            <a:r>
              <a:rPr lang="en-US" dirty="0" smtClean="0"/>
              <a:t> met</a:t>
            </a:r>
            <a:r>
              <a:rPr lang="sr-Latn-RS" dirty="0" smtClean="0"/>
              <a:t>h</a:t>
            </a:r>
            <a:r>
              <a:rPr lang="en-US" dirty="0" smtClean="0"/>
              <a:t>od </a:t>
            </a:r>
            <a:r>
              <a:rPr lang="en-US" dirty="0" smtClean="0"/>
              <a:t>– </a:t>
            </a:r>
            <a:r>
              <a:rPr lang="sr-Latn-RS" dirty="0" smtClean="0"/>
              <a:t>attribute subsets are being evaluated by using the maching learning algorithm, applied to the dataset. The name </a:t>
            </a:r>
            <a:r>
              <a:rPr lang="sr-Latn-RS" i="1" dirty="0" smtClean="0"/>
              <a:t>Wrapper </a:t>
            </a:r>
            <a:r>
              <a:rPr lang="sr-Latn-RS" dirty="0" smtClean="0"/>
              <a:t>comes from the fact that the algorithm is wrapped within the process of selection. The chosen subset of attributes is the one for which the algorithm gives the best results.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6313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Attribute </a:t>
            </a:r>
            <a:r>
              <a:rPr lang="sr-Latn-RS" dirty="0" smtClean="0"/>
              <a:t>Selection Example</a:t>
            </a:r>
            <a:endParaRPr lang="en-US" dirty="0"/>
          </a:p>
        </p:txBody>
      </p:sp>
      <p:pic>
        <p:nvPicPr>
          <p:cNvPr id="4" name="Picture 3" descr="6.1 selekcija atribu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86" y="1612900"/>
            <a:ext cx="7714314" cy="5156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01201" y="1176635"/>
            <a:ext cx="2941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sto MT"/>
                <a:cs typeface="Calisto MT"/>
              </a:rPr>
              <a:t>c</a:t>
            </a:r>
            <a:r>
              <a:rPr lang="en-US" smtClean="0">
                <a:latin typeface="Calisto MT"/>
                <a:cs typeface="Calisto MT"/>
              </a:rPr>
              <a:t>ensus90</a:t>
            </a:r>
            <a:r>
              <a:rPr lang="en-US" dirty="0" smtClean="0">
                <a:latin typeface="Calisto MT"/>
                <a:cs typeface="Calisto MT"/>
              </a:rPr>
              <a:t>-income.arff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311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Attribute Selection Example</a:t>
            </a:r>
            <a:endParaRPr lang="en-US" dirty="0"/>
          </a:p>
        </p:txBody>
      </p:sp>
      <p:pic>
        <p:nvPicPr>
          <p:cNvPr id="4" name="Picture 3" descr="7.1 Filter selekcija atribu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29" y="1490886"/>
            <a:ext cx="7773370" cy="5278214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>
          <a:xfrm>
            <a:off x="3365500" y="3517900"/>
            <a:ext cx="1714500" cy="1168400"/>
          </a:xfrm>
          <a:prstGeom prst="wedgeRectCallout">
            <a:avLst>
              <a:gd name="adj1" fmla="val -73426"/>
              <a:gd name="adj2" fmla="val -590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We want to apply the selection of attributes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302275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7.2 odabir evaluator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67" y="1651000"/>
            <a:ext cx="7778432" cy="5118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Attribute Selection Example</a:t>
            </a:r>
            <a:endParaRPr lang="en-US" dirty="0"/>
          </a:p>
        </p:txBody>
      </p:sp>
      <p:sp>
        <p:nvSpPr>
          <p:cNvPr id="8" name="Rectangular Callout 7"/>
          <p:cNvSpPr/>
          <p:nvPr/>
        </p:nvSpPr>
        <p:spPr>
          <a:xfrm>
            <a:off x="6108699" y="5168900"/>
            <a:ext cx="2374899" cy="871340"/>
          </a:xfrm>
          <a:prstGeom prst="wedgeRectCallout">
            <a:avLst>
              <a:gd name="adj1" fmla="val -73426"/>
              <a:gd name="adj2" fmla="val -590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 err="1" smtClean="0"/>
              <a:t>ClassifierSubsetEval</a:t>
            </a:r>
            <a:r>
              <a:rPr lang="sr-Latn-RS" sz="1600" b="1" i="1" dirty="0" smtClean="0"/>
              <a:t> </a:t>
            </a:r>
            <a:r>
              <a:rPr lang="sr-Latn-RS" sz="1600" dirty="0" smtClean="0"/>
              <a:t>is our choice for the evaluator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36110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7.3 biranje klasifikator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29" y="1305060"/>
            <a:ext cx="7773370" cy="5464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Attribute Selection Example</a:t>
            </a:r>
            <a:endParaRPr lang="en-US" dirty="0"/>
          </a:p>
        </p:txBody>
      </p:sp>
      <p:sp>
        <p:nvSpPr>
          <p:cNvPr id="6" name="Rectangular Callout 5"/>
          <p:cNvSpPr/>
          <p:nvPr/>
        </p:nvSpPr>
        <p:spPr>
          <a:xfrm>
            <a:off x="6553200" y="4495800"/>
            <a:ext cx="1333500" cy="871340"/>
          </a:xfrm>
          <a:prstGeom prst="wedgeRectCallout">
            <a:avLst>
              <a:gd name="adj1" fmla="val -70416"/>
              <a:gd name="adj2" fmla="val 4073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 err="1" smtClean="0"/>
              <a:t>NaiveBayes</a:t>
            </a:r>
            <a:r>
              <a:rPr lang="en-US" sz="1600" b="1" i="1" dirty="0" smtClean="0"/>
              <a:t> </a:t>
            </a:r>
            <a:r>
              <a:rPr lang="sr-Latn-RS" sz="1600" dirty="0" smtClean="0"/>
              <a:t>classifier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698237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Attribute Selection Example</a:t>
            </a:r>
            <a:endParaRPr lang="en-US" dirty="0"/>
          </a:p>
        </p:txBody>
      </p:sp>
      <p:pic>
        <p:nvPicPr>
          <p:cNvPr id="6" name="Picture 5" descr="7.3.3 diskretizacija kod Bayes-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" y="1305060"/>
            <a:ext cx="7511748" cy="5464039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>
          <a:xfrm>
            <a:off x="457200" y="5727700"/>
            <a:ext cx="2146300" cy="871340"/>
          </a:xfrm>
          <a:prstGeom prst="wedgeRectCallout">
            <a:avLst>
              <a:gd name="adj1" fmla="val 82106"/>
              <a:gd name="adj2" fmla="val -1610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We need to discretize the numeric attributes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3794793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7.4 biranje search meto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86" y="1612900"/>
            <a:ext cx="7714314" cy="51384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Attribute Selection Example</a:t>
            </a:r>
            <a:endParaRPr lang="en-US" dirty="0"/>
          </a:p>
        </p:txBody>
      </p:sp>
      <p:sp>
        <p:nvSpPr>
          <p:cNvPr id="8" name="Rectangular Callout 7"/>
          <p:cNvSpPr/>
          <p:nvPr/>
        </p:nvSpPr>
        <p:spPr>
          <a:xfrm>
            <a:off x="6553200" y="4444999"/>
            <a:ext cx="1879600" cy="1203326"/>
          </a:xfrm>
          <a:prstGeom prst="wedgeRectCallout">
            <a:avLst>
              <a:gd name="adj1" fmla="val -79200"/>
              <a:gd name="adj2" fmla="val 1595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As the search method we choose the </a:t>
            </a:r>
            <a:r>
              <a:rPr lang="en-US" sz="1600" b="1" i="1" dirty="0" err="1" smtClean="0"/>
              <a:t>BestFirst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6982372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7.5 filter podes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86" y="1472100"/>
            <a:ext cx="7714313" cy="529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Attribute Selection Example</a:t>
            </a:r>
            <a:endParaRPr lang="en-US" dirty="0"/>
          </a:p>
        </p:txBody>
      </p:sp>
      <p:sp>
        <p:nvSpPr>
          <p:cNvPr id="6" name="Rectangular Callout 5"/>
          <p:cNvSpPr/>
          <p:nvPr/>
        </p:nvSpPr>
        <p:spPr>
          <a:xfrm>
            <a:off x="5880100" y="2971800"/>
            <a:ext cx="2273300" cy="871340"/>
          </a:xfrm>
          <a:prstGeom prst="wedgeRectCallout">
            <a:avLst>
              <a:gd name="adj1" fmla="val 39632"/>
              <a:gd name="adj2" fmla="val -9627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Filter is set </a:t>
            </a:r>
          </a:p>
          <a:p>
            <a:pPr algn="ctr"/>
            <a:r>
              <a:rPr lang="sr-Latn-RS" sz="1600" dirty="0" smtClean="0"/>
              <a:t>and can be applied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698237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sz="3600" i="1" dirty="0" smtClean="0">
                <a:latin typeface="Calisto MT" charset="0"/>
              </a:rPr>
              <a:t>Naive Bayes </a:t>
            </a:r>
            <a:r>
              <a:rPr lang="sr-Latn-RS" sz="3600" dirty="0" smtClean="0">
                <a:latin typeface="Calisto MT" charset="0"/>
              </a:rPr>
              <a:t>Features</a:t>
            </a:r>
            <a:endParaRPr lang="en-US" sz="3600" dirty="0">
              <a:latin typeface="Calisto MT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chemeClr val="tx2"/>
              </a:buClr>
              <a:buFont typeface="Arial"/>
              <a:buChar char="•"/>
            </a:pPr>
            <a:r>
              <a:rPr lang="hr-HR" dirty="0">
                <a:latin typeface="Calisto MT" charset="0"/>
              </a:rPr>
              <a:t>Intended primarily for the work with </a:t>
            </a:r>
            <a:r>
              <a:rPr lang="hr-HR" dirty="0" smtClean="0">
                <a:latin typeface="Calisto MT" charset="0"/>
              </a:rPr>
              <a:t>nominal </a:t>
            </a:r>
            <a:r>
              <a:rPr lang="hr-HR" dirty="0">
                <a:latin typeface="Calisto MT" charset="0"/>
              </a:rPr>
              <a:t>attributes</a:t>
            </a:r>
          </a:p>
          <a:p>
            <a:pPr marL="342900" indent="-342900">
              <a:buClr>
                <a:schemeClr val="tx2"/>
              </a:buClr>
              <a:buFont typeface="Arial"/>
              <a:buChar char="•"/>
            </a:pPr>
            <a:r>
              <a:rPr lang="hr-HR" b="0" dirty="0" smtClean="0">
                <a:latin typeface="Calisto MT" charset="0"/>
              </a:rPr>
              <a:t>In case of numeric attributes</a:t>
            </a:r>
            <a:endParaRPr lang="hr-HR" b="0" dirty="0" smtClean="0">
              <a:latin typeface="Calisto MT" charset="0"/>
            </a:endParaRPr>
          </a:p>
          <a:p>
            <a:pPr marL="800100" lvl="1" indent="-342900" algn="just">
              <a:buFont typeface="Arial"/>
              <a:buChar char="•"/>
            </a:pPr>
            <a:r>
              <a:rPr lang="hr-HR" b="0" dirty="0" smtClean="0">
                <a:latin typeface="Calisto MT" charset="0"/>
              </a:rPr>
              <a:t>Use the propability distribution of attributes (Normal distribution is default) for probability estimation for the each attribute</a:t>
            </a:r>
            <a:endParaRPr lang="hr-HR" b="0" dirty="0" smtClean="0">
              <a:latin typeface="Calisto MT" charset="0"/>
            </a:endParaRPr>
          </a:p>
          <a:p>
            <a:pPr marL="800100" lvl="1" indent="-342900">
              <a:buFont typeface="Arial"/>
              <a:buChar char="•"/>
            </a:pPr>
            <a:r>
              <a:rPr lang="hr-HR" b="0" dirty="0" smtClean="0">
                <a:latin typeface="Calisto MT" charset="0"/>
              </a:rPr>
              <a:t>Discretize the attribute’s values</a:t>
            </a:r>
            <a:endParaRPr lang="en-US" b="0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7.6 filter primenj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99" y="1457873"/>
            <a:ext cx="7726899" cy="53112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Attribute Selection Example</a:t>
            </a:r>
            <a:endParaRPr lang="en-US" dirty="0"/>
          </a:p>
        </p:txBody>
      </p:sp>
      <p:sp>
        <p:nvSpPr>
          <p:cNvPr id="6" name="Rectangular Callout 5"/>
          <p:cNvSpPr/>
          <p:nvPr/>
        </p:nvSpPr>
        <p:spPr>
          <a:xfrm>
            <a:off x="2527300" y="4766369"/>
            <a:ext cx="1778000" cy="862905"/>
          </a:xfrm>
          <a:prstGeom prst="wedgeRectCallout">
            <a:avLst>
              <a:gd name="adj1" fmla="val -59250"/>
              <a:gd name="adj2" fmla="val -1079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The number of attributes is reduced to 7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3160068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Clustering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b="1" dirty="0" smtClean="0"/>
              <a:t>Clustering</a:t>
            </a:r>
            <a:r>
              <a:rPr lang="hr-HR" dirty="0" smtClean="0"/>
              <a:t> belongs to a group of techiques of unsupervised learning. It enables grouping instances into groups, where we know which are the possible groups </a:t>
            </a:r>
            <a:r>
              <a:rPr lang="hr-HR" i="1" dirty="0" smtClean="0"/>
              <a:t>in advance</a:t>
            </a:r>
            <a:r>
              <a:rPr lang="hr-HR" dirty="0" smtClean="0"/>
              <a:t>.</a:t>
            </a:r>
          </a:p>
          <a:p>
            <a:endParaRPr lang="hr-HR" dirty="0"/>
          </a:p>
          <a:p>
            <a:r>
              <a:rPr lang="hr-HR" dirty="0" smtClean="0"/>
              <a:t>These groups are called </a:t>
            </a:r>
            <a:r>
              <a:rPr lang="hr-HR" b="1" dirty="0" smtClean="0"/>
              <a:t>clusters</a:t>
            </a:r>
            <a:r>
              <a:rPr lang="hr-HR" dirty="0" smtClean="0"/>
              <a:t>.</a:t>
            </a:r>
          </a:p>
          <a:p>
            <a:endParaRPr lang="hr-HR" dirty="0" smtClean="0"/>
          </a:p>
          <a:p>
            <a:r>
              <a:rPr lang="hr-HR" dirty="0" smtClean="0"/>
              <a:t>As the result of clustering each instance is being added </a:t>
            </a:r>
            <a:r>
              <a:rPr lang="hr-HR" i="1" dirty="0" smtClean="0"/>
              <a:t>a new attribute </a:t>
            </a:r>
            <a:r>
              <a:rPr lang="hr-HR" dirty="0" smtClean="0"/>
              <a:t>– the cluster to which it belongs. </a:t>
            </a:r>
            <a:r>
              <a:rPr lang="hr-HR" dirty="0"/>
              <a:t>The clustering is said to be successful if the final clusters make </a:t>
            </a:r>
            <a:r>
              <a:rPr lang="hr-HR" dirty="0" smtClean="0"/>
              <a:t>sense, if </a:t>
            </a:r>
            <a:r>
              <a:rPr lang="hr-HR" dirty="0"/>
              <a:t>they could be given </a:t>
            </a:r>
            <a:r>
              <a:rPr lang="hr-HR" dirty="0" smtClean="0"/>
              <a:t>meaningful names.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20989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K-Means </a:t>
            </a:r>
            <a:r>
              <a:rPr lang="sr-Latn-RS" dirty="0" smtClean="0"/>
              <a:t>algorithm</a:t>
            </a:r>
            <a:r>
              <a:rPr lang="en-US" dirty="0" smtClean="0"/>
              <a:t> </a:t>
            </a:r>
            <a:r>
              <a:rPr lang="sr-Latn-RS" dirty="0" smtClean="0"/>
              <a:t>in</a:t>
            </a:r>
            <a:r>
              <a:rPr lang="en-US" dirty="0" smtClean="0"/>
              <a:t> Weka</a:t>
            </a:r>
            <a:endParaRPr lang="en-US" dirty="0"/>
          </a:p>
        </p:txBody>
      </p:sp>
      <p:pic>
        <p:nvPicPr>
          <p:cNvPr id="6" name="Picture 5" descr="7. pocinjemo klasterizacij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1651000"/>
            <a:ext cx="7621922" cy="5156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37403" y="1182322"/>
            <a:ext cx="3095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sto MT"/>
                <a:cs typeface="Calisto MT"/>
              </a:rPr>
              <a:t>FishersIrisDataset.arff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2343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8. biramo algoritam klasterovanj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76" y="1651000"/>
            <a:ext cx="7658545" cy="520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Choosing the clustering algorithm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6197600" y="2533650"/>
            <a:ext cx="1549400" cy="641350"/>
          </a:xfrm>
          <a:prstGeom prst="wedgeRoundRectCallout">
            <a:avLst>
              <a:gd name="adj1" fmla="val -51136"/>
              <a:gd name="adj2" fmla="val -11527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 smtClean="0"/>
              <a:t>Cluster</a:t>
            </a:r>
            <a:r>
              <a:rPr lang="sr-Latn-RS" sz="1600" b="1" i="1" dirty="0" smtClean="0"/>
              <a:t> </a:t>
            </a:r>
            <a:r>
              <a:rPr lang="sr-Latn-RS" sz="1600" dirty="0" smtClean="0"/>
              <a:t>tab</a:t>
            </a:r>
            <a:endParaRPr lang="en-US" sz="16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1727200" y="5295899"/>
            <a:ext cx="1917700" cy="790575"/>
          </a:xfrm>
          <a:prstGeom prst="wedgeRoundRectCallout">
            <a:avLst>
              <a:gd name="adj1" fmla="val -31136"/>
              <a:gd name="adj2" fmla="val -128122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We choose the </a:t>
            </a:r>
            <a:r>
              <a:rPr lang="en-US" sz="1600" b="1" i="1" dirty="0" err="1" smtClean="0"/>
              <a:t>SimpleKMeans</a:t>
            </a:r>
            <a:r>
              <a:rPr lang="sr-Latn-RS" sz="1600" b="1" i="1" dirty="0" smtClean="0"/>
              <a:t> </a:t>
            </a:r>
            <a:r>
              <a:rPr lang="sr-Latn-RS" sz="1600" dirty="0" smtClean="0"/>
              <a:t>algorithm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860772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9 podesavanje algorit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499" y="1939786"/>
            <a:ext cx="5854699" cy="5101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Parameter settings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8800" y="1231900"/>
            <a:ext cx="57513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err="1" smtClean="0"/>
              <a:t>numClusters</a:t>
            </a:r>
            <a:r>
              <a:rPr lang="en-US" sz="2000" dirty="0" smtClean="0"/>
              <a:t> – </a:t>
            </a:r>
            <a:r>
              <a:rPr lang="sr-Latn-RS" sz="2000" dirty="0" smtClean="0"/>
              <a:t>the number of desired clusters</a:t>
            </a:r>
            <a:r>
              <a:rPr lang="en-US" sz="2000" dirty="0" smtClean="0"/>
              <a:t>; </a:t>
            </a:r>
            <a:endParaRPr lang="sr-Latn-RS" sz="2000" dirty="0" smtClean="0"/>
          </a:p>
          <a:p>
            <a:r>
              <a:rPr lang="sr-Latn-RS" sz="2000" dirty="0"/>
              <a:t>	</a:t>
            </a:r>
            <a:r>
              <a:rPr lang="sr-Latn-RS" sz="2000" dirty="0" smtClean="0"/>
              <a:t>		  </a:t>
            </a:r>
            <a:r>
              <a:rPr lang="sr-Latn-RS" sz="2000" dirty="0" smtClean="0"/>
              <a:t>we set it to 3 because we have 3 kinds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58800" y="2068335"/>
            <a:ext cx="243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 smtClean="0"/>
              <a:t>displayStdDevs</a:t>
            </a:r>
            <a:r>
              <a:rPr lang="sr-Latn-RS" sz="2000" b="1" i="1" dirty="0" smtClean="0"/>
              <a:t> </a:t>
            </a:r>
            <a:r>
              <a:rPr lang="en-US" sz="2000" dirty="0" smtClean="0"/>
              <a:t>–</a:t>
            </a:r>
            <a:r>
              <a:rPr lang="sr-Latn-RS" sz="2000" dirty="0" smtClean="0"/>
              <a:t> if </a:t>
            </a:r>
            <a:r>
              <a:rPr lang="en-US" sz="2000" i="1" dirty="0" smtClean="0"/>
              <a:t>true</a:t>
            </a:r>
            <a:r>
              <a:rPr lang="en-US" sz="2000" dirty="0" smtClean="0"/>
              <a:t>, </a:t>
            </a:r>
            <a:r>
              <a:rPr lang="sr-Latn-RS" sz="2000" dirty="0" smtClean="0"/>
              <a:t>the standard deviation will be displayed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241736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Running the Clustering</a:t>
            </a:r>
            <a:endParaRPr lang="en-US" dirty="0"/>
          </a:p>
        </p:txBody>
      </p:sp>
      <p:pic>
        <p:nvPicPr>
          <p:cNvPr id="5" name="Picture 4" descr="10 pokretanje klasterovanj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95" y="1651000"/>
            <a:ext cx="6889905" cy="51562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2882900" y="1485900"/>
            <a:ext cx="2184400" cy="901700"/>
          </a:xfrm>
          <a:prstGeom prst="wedgeRoundRectCallout">
            <a:avLst>
              <a:gd name="adj1" fmla="val -70833"/>
              <a:gd name="adj2" fmla="val 5416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Clustering over the imported data</a:t>
            </a:r>
            <a:endParaRPr lang="en-US" sz="16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3200400" y="4394200"/>
            <a:ext cx="1435100" cy="863600"/>
          </a:xfrm>
          <a:prstGeom prst="wedgeRoundRectCallout">
            <a:avLst>
              <a:gd name="adj1" fmla="val -58856"/>
              <a:gd name="adj2" fmla="val -8749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We ignore the </a:t>
            </a:r>
            <a:r>
              <a:rPr lang="en-US" sz="1600" b="1" i="1" dirty="0" smtClean="0"/>
              <a:t>Species</a:t>
            </a:r>
            <a:r>
              <a:rPr lang="en-US" sz="1600" dirty="0" smtClean="0"/>
              <a:t> </a:t>
            </a:r>
            <a:r>
              <a:rPr lang="sr-Latn-RS" sz="1600" dirty="0" smtClean="0"/>
              <a:t>attribute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685502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Results of Clustering</a:t>
            </a:r>
            <a:endParaRPr lang="en-US" dirty="0"/>
          </a:p>
        </p:txBody>
      </p:sp>
      <p:pic>
        <p:nvPicPr>
          <p:cNvPr id="5" name="Picture 4" descr="11. rezultati klasterovanj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14" y="1651000"/>
            <a:ext cx="6797786" cy="52070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1524000" y="2489200"/>
            <a:ext cx="2209800" cy="901700"/>
          </a:xfrm>
          <a:prstGeom prst="wedgeRoundRectCallout">
            <a:avLst>
              <a:gd name="adj1" fmla="val 71353"/>
              <a:gd name="adj2" fmla="val 33943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Centroids of each cluster and their standard deviations</a:t>
            </a:r>
            <a:endParaRPr lang="en-US" sz="16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2019300" y="5619750"/>
            <a:ext cx="1714500" cy="831850"/>
          </a:xfrm>
          <a:prstGeom prst="wedgeRoundRectCallout">
            <a:avLst>
              <a:gd name="adj1" fmla="val 71353"/>
              <a:gd name="adj2" fmla="val 33943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Number of instnaces in each cluster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61858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2. evaluacija rezultata klasterovanj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67" y="1651000"/>
            <a:ext cx="7326433" cy="520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Evaluation of Results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873500" y="1974850"/>
            <a:ext cx="2159000" cy="1092200"/>
          </a:xfrm>
          <a:prstGeom prst="wedgeRoundRectCallout">
            <a:avLst>
              <a:gd name="adj1" fmla="val -78970"/>
              <a:gd name="adj2" fmla="val 4932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Select the attrubute which we want to compare the results with.</a:t>
            </a:r>
            <a:endParaRPr lang="en-US" sz="16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6375400" y="4343400"/>
            <a:ext cx="2197100" cy="679450"/>
          </a:xfrm>
          <a:prstGeom prst="wedgeRoundRectCallout">
            <a:avLst>
              <a:gd name="adj1" fmla="val -78970"/>
              <a:gd name="adj2" fmla="val 4932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Which classes are in which clusters</a:t>
            </a:r>
            <a:endParaRPr lang="en-US" sz="16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1562100" y="5695950"/>
            <a:ext cx="1943100" cy="825500"/>
          </a:xfrm>
          <a:prstGeom prst="wedgeRoundRectCallout">
            <a:avLst>
              <a:gd name="adj1" fmla="val 69178"/>
              <a:gd name="adj2" fmla="val 23174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Names of classes which are given to clusters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002522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3. vizuelizovanje klaster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9" y="1716057"/>
            <a:ext cx="8016361" cy="51292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Visualization of Clusters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2044700" y="2628900"/>
            <a:ext cx="1155700" cy="355600"/>
          </a:xfrm>
          <a:prstGeom prst="wedgeRoundRectCallout">
            <a:avLst>
              <a:gd name="adj1" fmla="val -57066"/>
              <a:gd name="adj2" fmla="val 122425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Right click</a:t>
            </a:r>
            <a:endParaRPr lang="en-US" sz="16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2959100" y="3494056"/>
            <a:ext cx="1638300" cy="849344"/>
          </a:xfrm>
          <a:prstGeom prst="wedgeRoundRectCallout">
            <a:avLst>
              <a:gd name="adj1" fmla="val 79298"/>
              <a:gd name="adj2" fmla="val 4154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Visual representation of clusters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330984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Was clustering successful?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Within cluster sum of squared error</a:t>
            </a:r>
            <a:r>
              <a:rPr lang="en-US" b="1" dirty="0" smtClean="0"/>
              <a:t> </a:t>
            </a:r>
            <a:r>
              <a:rPr lang="sr-Latn-RS" dirty="0"/>
              <a:t>gives us the </a:t>
            </a:r>
            <a:r>
              <a:rPr lang="sr-Latn-RS" dirty="0" smtClean="0"/>
              <a:t>assessment of </a:t>
            </a:r>
            <a:r>
              <a:rPr lang="sr-Latn-RS" dirty="0"/>
              <a:t>quality</a:t>
            </a:r>
            <a:endParaRPr lang="en-US" i="1" dirty="0"/>
          </a:p>
        </p:txBody>
      </p:sp>
      <p:pic>
        <p:nvPicPr>
          <p:cNvPr id="4" name="Picture 3" descr="14. ocena uspesnosti klasterovanj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26" y="2463800"/>
            <a:ext cx="8363673" cy="4381500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7556499" y="5314919"/>
            <a:ext cx="1397000" cy="722344"/>
          </a:xfrm>
          <a:prstGeom prst="wedgeRoundRectCallout">
            <a:avLst>
              <a:gd name="adj1" fmla="val -92520"/>
              <a:gd name="adj2" fmla="val -30535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7543799" y="5308538"/>
            <a:ext cx="1397000" cy="722344"/>
          </a:xfrm>
          <a:prstGeom prst="wedgeRoundRectCallout">
            <a:avLst>
              <a:gd name="adj1" fmla="val -92519"/>
              <a:gd name="adj2" fmla="val -90313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7543799" y="5327619"/>
            <a:ext cx="1397000" cy="722344"/>
          </a:xfrm>
          <a:prstGeom prst="wedgeRoundRectCallout">
            <a:avLst>
              <a:gd name="adj1" fmla="val -96156"/>
              <a:gd name="adj2" fmla="val 3451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7543798" y="5105400"/>
            <a:ext cx="1409701" cy="1014382"/>
          </a:xfrm>
          <a:prstGeom prst="wedgeRoundRectCallout">
            <a:avLst>
              <a:gd name="adj1" fmla="val -93429"/>
              <a:gd name="adj2" fmla="val 92536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Vrednosti</a:t>
            </a:r>
            <a:r>
              <a:rPr lang="en-US" sz="1600" dirty="0" smtClean="0"/>
              <a:t> </a:t>
            </a:r>
            <a:r>
              <a:rPr lang="en-US" sz="1600" dirty="0" err="1" smtClean="0"/>
              <a:t>centroida</a:t>
            </a:r>
            <a:r>
              <a:rPr lang="en-US" sz="1600" dirty="0" smtClean="0"/>
              <a:t> </a:t>
            </a:r>
            <a:r>
              <a:rPr lang="en-US" sz="1600" dirty="0" err="1" smtClean="0"/>
              <a:t>po</a:t>
            </a:r>
            <a:r>
              <a:rPr lang="en-US" sz="1600" dirty="0" smtClean="0"/>
              <a:t> </a:t>
            </a:r>
            <a:r>
              <a:rPr lang="en-US" sz="1600" dirty="0" err="1" smtClean="0"/>
              <a:t>svim</a:t>
            </a:r>
            <a:r>
              <a:rPr lang="en-US" sz="1600" dirty="0" smtClean="0"/>
              <a:t> </a:t>
            </a:r>
            <a:r>
              <a:rPr lang="en-US" sz="1600" dirty="0" err="1" smtClean="0"/>
              <a:t>atributima</a:t>
            </a:r>
            <a:endParaRPr lang="en-US" sz="1600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457200" y="3111500"/>
            <a:ext cx="2743200" cy="2070100"/>
          </a:xfrm>
          <a:prstGeom prst="wedgeRoundRectCallout">
            <a:avLst>
              <a:gd name="adj1" fmla="val 82501"/>
              <a:gd name="adj2" fmla="val -1756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It is being counted as the sum of square differences between the value of the attribute of each instance and the value of the centroid of the given attribute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85020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Attribute Discretization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smtClean="0"/>
              <a:t>Discretization </a:t>
            </a:r>
            <a:r>
              <a:rPr lang="sr-Latn-RS" dirty="0" smtClean="0"/>
              <a:t>is the process of tranformation numeric data into nominal data, by putting the numeric values into distinct groups, which lenght is fixed.</a:t>
            </a:r>
          </a:p>
          <a:p>
            <a:r>
              <a:rPr lang="sr-Latn-RS" dirty="0" smtClean="0"/>
              <a:t>Common a</a:t>
            </a:r>
            <a:r>
              <a:rPr lang="sr-Latn-RS" dirty="0" smtClean="0"/>
              <a:t>pproaches: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sr-Latn-RS" dirty="0" smtClean="0"/>
              <a:t>Unsupervised: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Equal-width binning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Equal-frequency binning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sr-Latn-RS" dirty="0" smtClean="0"/>
              <a:t>Supervised – classes are taken into account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85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How to figure out the number of clusters?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2778639"/>
              </p:ext>
            </p:extLst>
          </p:nvPr>
        </p:nvGraphicFramePr>
        <p:xfrm>
          <a:off x="457200" y="1402080"/>
          <a:ext cx="5924550" cy="482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189974"/>
              </p:ext>
            </p:extLst>
          </p:nvPr>
        </p:nvGraphicFramePr>
        <p:xfrm>
          <a:off x="6381750" y="1402080"/>
          <a:ext cx="2584450" cy="4820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1589"/>
                <a:gridCol w="1332861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RS" dirty="0" smtClean="0"/>
                        <a:t>Clusters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Errors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ounded Rectangular Callout 5"/>
          <p:cNvSpPr/>
          <p:nvPr/>
        </p:nvSpPr>
        <p:spPr>
          <a:xfrm>
            <a:off x="2378075" y="4381500"/>
            <a:ext cx="2120900" cy="901700"/>
          </a:xfrm>
          <a:prstGeom prst="wedgeRoundRectCallout">
            <a:avLst>
              <a:gd name="adj1" fmla="val -56973"/>
              <a:gd name="adj2" fmla="val 7679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Little difference in error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216933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Using Clusters for Classification</a:t>
            </a:r>
            <a:endParaRPr lang="en-US" dirty="0"/>
          </a:p>
        </p:txBody>
      </p:sp>
      <p:pic>
        <p:nvPicPr>
          <p:cNvPr id="4" name="Picture 3" descr="15. dodavanje novog klaster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95" y="1460500"/>
            <a:ext cx="7261805" cy="5291847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2921000" y="2921000"/>
            <a:ext cx="2146300" cy="673100"/>
          </a:xfrm>
          <a:prstGeom prst="wedgeRoundRectCallout">
            <a:avLst>
              <a:gd name="adj1" fmla="val -54341"/>
              <a:gd name="adj2" fmla="val 9377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 err="1" smtClean="0"/>
              <a:t>AddCluster</a:t>
            </a:r>
            <a:r>
              <a:rPr lang="sr-Latn-RS" sz="1600" b="1" i="1" dirty="0" smtClean="0"/>
              <a:t> </a:t>
            </a:r>
            <a:r>
              <a:rPr lang="sr-Latn-RS" sz="1600" dirty="0" smtClean="0"/>
              <a:t>– our choice of the filter</a:t>
            </a:r>
            <a:endParaRPr lang="en-US" sz="16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975100" y="4673600"/>
            <a:ext cx="2120900" cy="673100"/>
          </a:xfrm>
          <a:prstGeom prst="wedgeRoundRectCallout">
            <a:avLst>
              <a:gd name="adj1" fmla="val 57501"/>
              <a:gd name="adj2" fmla="val 8245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Setting no class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5152751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Using Clusters for Classification</a:t>
            </a:r>
            <a:endParaRPr lang="en-US" dirty="0"/>
          </a:p>
        </p:txBody>
      </p:sp>
      <p:pic>
        <p:nvPicPr>
          <p:cNvPr id="5" name="Picture 4" descr="16. podesavanje klaster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689100"/>
            <a:ext cx="7996776" cy="51689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1054100" y="2387600"/>
            <a:ext cx="2501900" cy="939800"/>
          </a:xfrm>
          <a:prstGeom prst="wedgeRoundRectCallout">
            <a:avLst>
              <a:gd name="adj1" fmla="val 39977"/>
              <a:gd name="adj2" fmla="val 82744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We choose the </a:t>
            </a:r>
            <a:r>
              <a:rPr lang="en-US" sz="1600" dirty="0" smtClean="0"/>
              <a:t> </a:t>
            </a:r>
            <a:r>
              <a:rPr lang="en-US" sz="1600" b="1" i="1" dirty="0" err="1" smtClean="0"/>
              <a:t>SimpleKMeans</a:t>
            </a:r>
            <a:r>
              <a:rPr lang="sr-Latn-RS" sz="1600" b="1" i="1" dirty="0"/>
              <a:t> </a:t>
            </a:r>
            <a:r>
              <a:rPr lang="sr-Latn-RS" sz="1600" dirty="0" smtClean="0"/>
              <a:t>as the clustering algorithm</a:t>
            </a:r>
            <a:endParaRPr lang="en-US" sz="16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673100" y="4876800"/>
            <a:ext cx="2413000" cy="952500"/>
          </a:xfrm>
          <a:prstGeom prst="wedgeRoundRectCallout">
            <a:avLst>
              <a:gd name="adj1" fmla="val 41113"/>
              <a:gd name="adj2" fmla="val -106650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In terms of clustering, we ignore the attribute 5 (Speices)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1491358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Using Clusters for Classification</a:t>
            </a:r>
            <a:endParaRPr lang="en-US" dirty="0"/>
          </a:p>
        </p:txBody>
      </p:sp>
      <p:pic>
        <p:nvPicPr>
          <p:cNvPr id="4" name="Picture 3" descr="17. klaster dodat kao atribu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574800"/>
            <a:ext cx="8302413" cy="5262093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1409700" y="4851400"/>
            <a:ext cx="2819400" cy="1073150"/>
          </a:xfrm>
          <a:prstGeom prst="wedgeRoundRectCallout">
            <a:avLst>
              <a:gd name="adj1" fmla="val -39000"/>
              <a:gd name="adj2" fmla="val -97343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After the filter is being applied</a:t>
            </a:r>
            <a:r>
              <a:rPr lang="en-US" sz="1600" dirty="0" smtClean="0"/>
              <a:t> </a:t>
            </a:r>
            <a:r>
              <a:rPr lang="en-US" sz="1600" dirty="0" smtClean="0"/>
              <a:t>(</a:t>
            </a:r>
            <a:r>
              <a:rPr lang="en-US" sz="1600" b="1" i="1" dirty="0" smtClean="0"/>
              <a:t>Apply</a:t>
            </a:r>
            <a:r>
              <a:rPr lang="en-US" sz="1600" dirty="0" smtClean="0"/>
              <a:t>) </a:t>
            </a:r>
            <a:r>
              <a:rPr lang="sr-Latn-RS" sz="1600" dirty="0" smtClean="0"/>
              <a:t>we add the new attribute by the name of</a:t>
            </a:r>
            <a:r>
              <a:rPr lang="en-US" sz="1600" dirty="0" smtClean="0"/>
              <a:t> </a:t>
            </a:r>
            <a:r>
              <a:rPr lang="en-US" sz="1600" b="1" i="1" dirty="0" smtClean="0"/>
              <a:t>cluster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1247500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8. uklanjamo atribut species pre klasifikacij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1930400"/>
            <a:ext cx="7277100" cy="3835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Using Clusters for Classification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4241800" y="3606800"/>
            <a:ext cx="2603500" cy="1092200"/>
          </a:xfrm>
          <a:prstGeom prst="wedgeRoundRectCallout">
            <a:avLst>
              <a:gd name="adj1" fmla="val -36727"/>
              <a:gd name="adj2" fmla="val 89670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Optional: this attribute can be removed before we create a clasification model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12874313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9. klasifikacij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1600200"/>
            <a:ext cx="7898489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Using Clusters for Classification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3048000" y="1828800"/>
            <a:ext cx="1409700" cy="838200"/>
          </a:xfrm>
          <a:prstGeom prst="wedgeRoundRectCallout">
            <a:avLst>
              <a:gd name="adj1" fmla="val -95286"/>
              <a:gd name="adj2" fmla="val -19026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We use the </a:t>
            </a:r>
            <a:r>
              <a:rPr lang="en-US" sz="1600" b="1" i="1" dirty="0" err="1" smtClean="0"/>
              <a:t>NaiveBayes</a:t>
            </a:r>
            <a:r>
              <a:rPr lang="en-US" sz="1600" dirty="0" smtClean="0"/>
              <a:t> </a:t>
            </a:r>
            <a:r>
              <a:rPr lang="sr-Latn-RS" sz="1600" dirty="0" smtClean="0"/>
              <a:t>classifier</a:t>
            </a:r>
            <a:endParaRPr lang="en-US" sz="1600" b="1" i="1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3594100" y="3479799"/>
            <a:ext cx="1701800" cy="1349375"/>
          </a:xfrm>
          <a:prstGeom prst="wedgeRoundRectCallout">
            <a:avLst>
              <a:gd name="adj1" fmla="val -95286"/>
              <a:gd name="adj2" fmla="val -19026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We do the classification according to the </a:t>
            </a:r>
            <a:r>
              <a:rPr lang="en-US" sz="1600" b="1" i="1" dirty="0" smtClean="0"/>
              <a:t>cluster</a:t>
            </a:r>
            <a:r>
              <a:rPr lang="sr-Latn-RS" sz="1600" b="1" i="1" dirty="0" smtClean="0"/>
              <a:t> </a:t>
            </a:r>
            <a:r>
              <a:rPr lang="sr-Latn-RS" sz="1600" dirty="0" smtClean="0"/>
              <a:t>attribute</a:t>
            </a:r>
            <a:endParaRPr lang="en-US" sz="16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5473700" y="5549900"/>
            <a:ext cx="1816100" cy="838200"/>
          </a:xfrm>
          <a:prstGeom prst="wedgeRoundRectCallout">
            <a:avLst>
              <a:gd name="adj1" fmla="val -97402"/>
              <a:gd name="adj2" fmla="val 61676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The confusion matrix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9063011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8601"/>
            <a:ext cx="7620000" cy="1003300"/>
          </a:xfrm>
        </p:spPr>
        <p:txBody>
          <a:bodyPr>
            <a:normAutofit/>
          </a:bodyPr>
          <a:lstStyle/>
          <a:p>
            <a:r>
              <a:rPr lang="en-US" b="0" dirty="0" smtClean="0"/>
              <a:t>Weka </a:t>
            </a:r>
            <a:r>
              <a:rPr lang="en-US" b="0" dirty="0"/>
              <a:t>Tutorials and </a:t>
            </a:r>
            <a:r>
              <a:rPr lang="en-US" b="0" dirty="0" smtClean="0"/>
              <a:t>Assignments @ </a:t>
            </a:r>
            <a:r>
              <a:rPr lang="en-US" b="0" dirty="0"/>
              <a:t>The Technology </a:t>
            </a:r>
            <a:r>
              <a:rPr lang="en-US" b="0" dirty="0" smtClean="0"/>
              <a:t>Forge</a:t>
            </a:r>
            <a:endParaRPr lang="en-US" b="0" dirty="0"/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Link: </a:t>
            </a:r>
            <a:r>
              <a:rPr lang="en-US" b="0" dirty="0" smtClean="0">
                <a:hlinkClick r:id="rId2"/>
              </a:rPr>
              <a:t>http</a:t>
            </a:r>
            <a:r>
              <a:rPr lang="en-US" b="0" dirty="0">
                <a:hlinkClick r:id="rId2"/>
              </a:rPr>
              <a:t>://www.technologyforge.net/WekaTutorials</a:t>
            </a:r>
            <a:r>
              <a:rPr lang="en-US" b="0" dirty="0" smtClean="0">
                <a:hlinkClick r:id="rId2"/>
              </a:rPr>
              <a:t>/</a:t>
            </a:r>
            <a:r>
              <a:rPr lang="en-US" b="0" dirty="0" smtClean="0"/>
              <a:t> 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7073900" cy="1085850"/>
          </a:xfrm>
        </p:spPr>
        <p:txBody>
          <a:bodyPr>
            <a:normAutofit/>
          </a:bodyPr>
          <a:lstStyle/>
          <a:p>
            <a:r>
              <a:rPr lang="sr-Latn-RS" cap="none" dirty="0" smtClean="0">
                <a:latin typeface="+mn-lt"/>
              </a:rPr>
              <a:t>Thank you notes</a:t>
            </a:r>
            <a:endParaRPr lang="en-US" cap="none" dirty="0">
              <a:latin typeface="+mn-lt"/>
            </a:endParaRPr>
          </a:p>
        </p:txBody>
      </p:sp>
      <p:pic>
        <p:nvPicPr>
          <p:cNvPr id="4" name="Content Placeholder 3" descr="Screen Shot 2013-10-09 at 12.25.3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359" r="-49359"/>
          <a:stretch>
            <a:fillRect/>
          </a:stretch>
        </p:blipFill>
        <p:spPr>
          <a:xfrm>
            <a:off x="5346700" y="2946791"/>
            <a:ext cx="4800600" cy="29433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2946791"/>
            <a:ext cx="61213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Witten, Ian H., </a:t>
            </a:r>
            <a:r>
              <a:rPr lang="en-US" sz="2000" dirty="0" err="1"/>
              <a:t>Eibe</a:t>
            </a:r>
            <a:r>
              <a:rPr lang="en-US" sz="2000" dirty="0"/>
              <a:t> Frank, and Mark A. Hall. </a:t>
            </a:r>
            <a:r>
              <a:rPr lang="en-US" sz="2000" i="1" dirty="0"/>
              <a:t>Data Mining: Practical Machine Learning Tools and Techniques: Practical Machine Learning Tools and Techniques</a:t>
            </a:r>
            <a:r>
              <a:rPr lang="en-US" sz="2000" dirty="0"/>
              <a:t>. Elsevier, 2011.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822866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7"/>
          <p:cNvSpPr>
            <a:spLocks noGrp="1"/>
          </p:cNvSpPr>
          <p:nvPr>
            <p:ph idx="1"/>
          </p:nvPr>
        </p:nvSpPr>
        <p:spPr>
          <a:xfrm>
            <a:off x="457200" y="1519238"/>
            <a:ext cx="7620000" cy="4606925"/>
          </a:xfrm>
        </p:spPr>
        <p:txBody>
          <a:bodyPr/>
          <a:lstStyle/>
          <a:p>
            <a:pPr algn="ctr"/>
            <a:r>
              <a:rPr lang="sr-Latn-RS" sz="3600" b="0" dirty="0" smtClean="0"/>
              <a:t>A survey for you, to judge us :)</a:t>
            </a:r>
            <a:endParaRPr lang="en-US" sz="3600" b="0" dirty="0"/>
          </a:p>
          <a:p>
            <a:pPr algn="ctr"/>
            <a:r>
              <a:rPr lang="en-US" sz="2800" b="0" dirty="0">
                <a:hlinkClick r:id="rId2"/>
              </a:rPr>
              <a:t>http://goo.gl/cqdp3I</a:t>
            </a:r>
            <a:r>
              <a:rPr lang="en-US" sz="2800" b="0" dirty="0"/>
              <a:t> </a:t>
            </a:r>
          </a:p>
          <a:p>
            <a:pPr algn="ctr"/>
            <a:endParaRPr lang="en-US" sz="2800" b="0" dirty="0"/>
          </a:p>
          <a:p>
            <a:pPr algn="ctr"/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20147781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r-Latn-R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Any questions?</a:t>
            </a: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2" name="Subtitle 2"/>
          <p:cNvSpPr>
            <a:spLocks noGrp="1"/>
          </p:cNvSpPr>
          <p:nvPr>
            <p:ph type="subTitle" idx="1"/>
          </p:nvPr>
        </p:nvSpPr>
        <p:spPr>
          <a:xfrm>
            <a:off x="914400" y="4011613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</a:pPr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Nikola Milikić</a:t>
            </a:r>
            <a:r>
              <a:rPr lang="sr-Latn-R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/>
            </a:r>
            <a:br>
              <a:rPr lang="sr-Latn-R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cap="none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2"/>
              </a:rPr>
              <a:t>nikola.milikic@fon.bg.ac.rs</a:t>
            </a:r>
            <a:endParaRPr lang="en-US" cap="none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</a:pPr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URO</a:t>
            </a:r>
            <a:r>
              <a:rPr lang="sr-Latn-R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Š KRČADINAC</a:t>
            </a:r>
            <a:br>
              <a:rPr lang="sr-Latn-R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sr-Latn-RS" cap="none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uros</a:t>
            </a:r>
            <a:r>
              <a:rPr lang="en-US" cap="none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@</a:t>
            </a:r>
            <a:r>
              <a:rPr lang="sr-Latn-RS" cap="none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krcadinac.com</a:t>
            </a:r>
            <a:endParaRPr lang="sr-Latn-RS" cap="none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>
              <a:buClr>
                <a:srgbClr val="404040"/>
              </a:buClr>
              <a:buFont typeface="Arial" charset="0"/>
              <a:buNone/>
            </a:pP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Equal-</a:t>
            </a:r>
            <a:r>
              <a:rPr lang="sr-Latn-RS" dirty="0" smtClean="0"/>
              <a:t>W</a:t>
            </a:r>
            <a:r>
              <a:rPr lang="en-US" dirty="0" err="1" smtClean="0"/>
              <a:t>idth</a:t>
            </a:r>
            <a:r>
              <a:rPr lang="en-US" dirty="0" smtClean="0"/>
              <a:t> </a:t>
            </a:r>
            <a:r>
              <a:rPr lang="sr-Latn-RS" dirty="0" smtClean="0"/>
              <a:t>B</a:t>
            </a:r>
            <a:r>
              <a:rPr lang="en-US" dirty="0" smtClean="0"/>
              <a:t>inning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b="1" dirty="0" smtClean="0"/>
              <a:t>Equal-width binning</a:t>
            </a:r>
            <a:r>
              <a:rPr lang="en-US" dirty="0" smtClean="0"/>
              <a:t> </a:t>
            </a:r>
            <a:r>
              <a:rPr lang="sr-Latn-RS" dirty="0" smtClean="0"/>
              <a:t>divides the scope of possible values into N subscopes (bins) of the same width: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sr-Latn-RS" dirty="0" smtClean="0"/>
              <a:t>Example: If the scope of the values is between 0 and 100, we should create 5 subscopes (bins) in the following manner:</a:t>
            </a:r>
            <a:endParaRPr lang="en-US" dirty="0" smtClean="0"/>
          </a:p>
          <a:p>
            <a:pPr algn="just">
              <a:spcBef>
                <a:spcPts val="1080"/>
              </a:spcBef>
              <a:spcAft>
                <a:spcPts val="1800"/>
              </a:spcAft>
            </a:pPr>
            <a:r>
              <a:rPr lang="cs-CZ" dirty="0" smtClean="0"/>
              <a:t>	</a:t>
            </a:r>
            <a:r>
              <a:rPr lang="cs-CZ" dirty="0" smtClean="0"/>
              <a:t>Width</a:t>
            </a:r>
            <a:r>
              <a:rPr lang="en-US" dirty="0" smtClean="0"/>
              <a:t> </a:t>
            </a:r>
            <a:r>
              <a:rPr lang="en-US" dirty="0" smtClean="0"/>
              <a:t>= (100 – 0) / 5 = 20</a:t>
            </a:r>
          </a:p>
          <a:p>
            <a:pPr algn="just"/>
            <a:r>
              <a:rPr lang="sr-Latn-RS" dirty="0" smtClean="0"/>
              <a:t>Subscopes (bins)</a:t>
            </a:r>
            <a:r>
              <a:rPr lang="en-US" dirty="0" smtClean="0"/>
              <a:t>: </a:t>
            </a:r>
            <a:r>
              <a:rPr lang="en-US" dirty="0"/>
              <a:t>[0-20], (20-40], (40-60], (60-80], (80-100</a:t>
            </a:r>
            <a:r>
              <a:rPr lang="en-US" dirty="0" smtClean="0"/>
              <a:t>]</a:t>
            </a:r>
          </a:p>
          <a:p>
            <a:pPr algn="just"/>
            <a:r>
              <a:rPr lang="sr-Latn-RS" dirty="0" smtClean="0"/>
              <a:t>Usually, the first and the final subscope (bin) are being expended in order to include possible values outside the original scope.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2623382"/>
            <a:ext cx="5956300" cy="44627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Latn-RS" sz="2300" dirty="0" smtClean="0"/>
              <a:t>width</a:t>
            </a:r>
            <a:r>
              <a:rPr lang="en-US" sz="2300" dirty="0" smtClean="0"/>
              <a:t> </a:t>
            </a:r>
            <a:r>
              <a:rPr lang="en-US" sz="2300" dirty="0" smtClean="0"/>
              <a:t>= </a:t>
            </a:r>
            <a:r>
              <a:rPr lang="en-US" sz="2300" dirty="0" smtClean="0"/>
              <a:t>(</a:t>
            </a:r>
            <a:r>
              <a:rPr lang="sr-Latn-RS" sz="2300" dirty="0" smtClean="0"/>
              <a:t>max value</a:t>
            </a:r>
            <a:r>
              <a:rPr lang="en-US" sz="2300" dirty="0" smtClean="0"/>
              <a:t> </a:t>
            </a:r>
            <a:r>
              <a:rPr lang="en-US" sz="2300" dirty="0"/>
              <a:t>– </a:t>
            </a:r>
            <a:r>
              <a:rPr lang="en-US" sz="2300" dirty="0" smtClean="0"/>
              <a:t>min </a:t>
            </a:r>
            <a:r>
              <a:rPr lang="sr-Latn-RS" sz="2300" dirty="0" smtClean="0"/>
              <a:t>value</a:t>
            </a:r>
            <a:r>
              <a:rPr lang="en-US" sz="2300" dirty="0" smtClean="0"/>
              <a:t>) </a:t>
            </a:r>
            <a:r>
              <a:rPr lang="en-US" sz="2300" dirty="0"/>
              <a:t>/ </a:t>
            </a:r>
            <a:r>
              <a:rPr lang="en-US" sz="2300" dirty="0" smtClean="0"/>
              <a:t>N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26197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/>
              <a:t>Equal-frequency </a:t>
            </a:r>
            <a:r>
              <a:rPr lang="hr-HR" dirty="0" smtClean="0"/>
              <a:t>binning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Equal-frequency</a:t>
            </a:r>
            <a:r>
              <a:rPr lang="sr-Latn-RS" b="1" dirty="0" smtClean="0"/>
              <a:t> </a:t>
            </a:r>
            <a:r>
              <a:rPr lang="en-US" b="1" dirty="0" smtClean="0"/>
              <a:t>binning</a:t>
            </a:r>
            <a:r>
              <a:rPr lang="sr-Latn-RS" i="1" dirty="0" smtClean="0"/>
              <a:t> </a:t>
            </a:r>
            <a:r>
              <a:rPr lang="sr-Latn-RS" dirty="0" smtClean="0"/>
              <a:t>(or e</a:t>
            </a:r>
            <a:r>
              <a:rPr lang="en-US" dirty="0" err="1" smtClean="0"/>
              <a:t>qual</a:t>
            </a:r>
            <a:r>
              <a:rPr lang="en-US" dirty="0" smtClean="0"/>
              <a:t>-height</a:t>
            </a:r>
            <a:r>
              <a:rPr lang="sr-Latn-RS" dirty="0" smtClean="0"/>
              <a:t> binning</a:t>
            </a:r>
            <a:r>
              <a:rPr lang="en-US" dirty="0" smtClean="0"/>
              <a:t>) </a:t>
            </a:r>
            <a:r>
              <a:rPr lang="sr-Latn-RS" dirty="0"/>
              <a:t>divides the scope of </a:t>
            </a:r>
            <a:r>
              <a:rPr lang="sr-Latn-RS" dirty="0" smtClean="0"/>
              <a:t>possible </a:t>
            </a:r>
            <a:r>
              <a:rPr lang="sr-Latn-RS" dirty="0"/>
              <a:t>values into N subscopes </a:t>
            </a:r>
            <a:r>
              <a:rPr lang="sr-Latn-RS" dirty="0" smtClean="0"/>
              <a:t>where each subscope (bin) carries the same number of instances:  </a:t>
            </a:r>
          </a:p>
          <a:p>
            <a:endParaRPr lang="en-US" dirty="0"/>
          </a:p>
          <a:p>
            <a:r>
              <a:rPr lang="sr-Latn-RS" dirty="0" smtClean="0"/>
              <a:t>Example: We want to put the following values in 5 subscopes (bins):</a:t>
            </a:r>
            <a:endParaRPr lang="en-US" dirty="0" smtClean="0"/>
          </a:p>
          <a:p>
            <a:pPr>
              <a:spcAft>
                <a:spcPts val="1800"/>
              </a:spcAft>
            </a:pPr>
            <a:r>
              <a:rPr lang="en-US" dirty="0" smtClean="0"/>
              <a:t>	5</a:t>
            </a:r>
            <a:r>
              <a:rPr lang="en-US" dirty="0"/>
              <a:t>, 7, 12, 35, 65, 82, 84, 88, 90, </a:t>
            </a:r>
            <a:r>
              <a:rPr lang="en-US" dirty="0" smtClean="0"/>
              <a:t>95</a:t>
            </a:r>
          </a:p>
          <a:p>
            <a:r>
              <a:rPr lang="sr-Latn-RS" dirty="0" smtClean="0"/>
              <a:t>So, each subscope will have 2 instances:</a:t>
            </a:r>
            <a:endParaRPr lang="en-US" dirty="0" smtClean="0"/>
          </a:p>
          <a:p>
            <a:r>
              <a:rPr lang="en-US" dirty="0"/>
              <a:t>	5, </a:t>
            </a:r>
            <a:r>
              <a:rPr lang="en-US" dirty="0" smtClean="0"/>
              <a:t>7,</a:t>
            </a:r>
            <a:r>
              <a:rPr lang="en-US" sz="3200" b="1" dirty="0" smtClean="0">
                <a:solidFill>
                  <a:srgbClr val="FF0000"/>
                </a:solidFill>
              </a:rPr>
              <a:t>|</a:t>
            </a:r>
            <a:r>
              <a:rPr lang="en-US" dirty="0" smtClean="0"/>
              <a:t>12</a:t>
            </a:r>
            <a:r>
              <a:rPr lang="en-US" dirty="0"/>
              <a:t>, 35</a:t>
            </a:r>
            <a:r>
              <a:rPr lang="en-US" dirty="0" smtClean="0"/>
              <a:t>,</a:t>
            </a:r>
            <a:r>
              <a:rPr lang="en-US" sz="3200" b="1" dirty="0" smtClean="0">
                <a:solidFill>
                  <a:srgbClr val="FF0000"/>
                </a:solidFill>
              </a:rPr>
              <a:t>|</a:t>
            </a:r>
            <a:r>
              <a:rPr lang="en-US" dirty="0" smtClean="0"/>
              <a:t> 65</a:t>
            </a:r>
            <a:r>
              <a:rPr lang="en-US" dirty="0"/>
              <a:t>, 82</a:t>
            </a:r>
            <a:r>
              <a:rPr lang="en-US" dirty="0" smtClean="0"/>
              <a:t>,</a:t>
            </a:r>
            <a:r>
              <a:rPr lang="en-US" sz="3200" b="1" dirty="0" smtClean="0">
                <a:solidFill>
                  <a:srgbClr val="FF0000"/>
                </a:solidFill>
              </a:rPr>
              <a:t>|</a:t>
            </a:r>
            <a:r>
              <a:rPr lang="en-US" dirty="0" smtClean="0"/>
              <a:t> </a:t>
            </a:r>
            <a:r>
              <a:rPr lang="en-US" dirty="0"/>
              <a:t>84, 88</a:t>
            </a:r>
            <a:r>
              <a:rPr lang="en-US" dirty="0" smtClean="0"/>
              <a:t>,</a:t>
            </a:r>
            <a:r>
              <a:rPr lang="en-US" sz="3200" b="1" dirty="0" smtClean="0">
                <a:solidFill>
                  <a:srgbClr val="FF0000"/>
                </a:solidFill>
              </a:rPr>
              <a:t>|</a:t>
            </a:r>
            <a:r>
              <a:rPr lang="en-US" dirty="0" smtClean="0"/>
              <a:t> </a:t>
            </a:r>
            <a:r>
              <a:rPr lang="en-US" dirty="0"/>
              <a:t>90, 95</a:t>
            </a:r>
          </a:p>
        </p:txBody>
      </p:sp>
    </p:spTree>
    <p:extLst>
      <p:ext uri="{BB962C8B-B14F-4D97-AF65-F5344CB8AC3E}">
        <p14:creationId xmlns:p14="http://schemas.microsoft.com/office/powerpoint/2010/main" val="59567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. Odabir diskretizacij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043418"/>
            <a:ext cx="5257800" cy="48145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Discretization in</a:t>
            </a:r>
            <a:r>
              <a:rPr lang="en-US" dirty="0" smtClean="0"/>
              <a:t> Weka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5101"/>
            <a:ext cx="7620000" cy="939800"/>
          </a:xfrm>
        </p:spPr>
        <p:txBody>
          <a:bodyPr/>
          <a:lstStyle/>
          <a:p>
            <a:r>
              <a:rPr lang="sr-Latn-RS" dirty="0" smtClean="0"/>
              <a:t>We apply certain</a:t>
            </a:r>
            <a:r>
              <a:rPr lang="en-US" dirty="0" smtClean="0"/>
              <a:t> </a:t>
            </a:r>
            <a:r>
              <a:rPr lang="en-US" i="1" dirty="0" smtClean="0"/>
              <a:t>Filter</a:t>
            </a:r>
            <a:r>
              <a:rPr lang="sr-Latn-RS" i="1" dirty="0" smtClean="0"/>
              <a:t>s </a:t>
            </a:r>
            <a:r>
              <a:rPr lang="sr-Latn-RS" dirty="0" smtClean="0"/>
              <a:t>to attributes we want to discretize.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57200" y="2374901"/>
            <a:ext cx="3181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listo MT"/>
                <a:cs typeface="Calisto MT"/>
              </a:rPr>
              <a:t>Preprocess</a:t>
            </a:r>
            <a:r>
              <a:rPr lang="en-US" sz="2000" dirty="0" smtClean="0">
                <a:latin typeface="Calisto MT"/>
                <a:cs typeface="Calisto MT"/>
              </a:rPr>
              <a:t> tab </a:t>
            </a:r>
            <a:endParaRPr lang="sr-Latn-RS" sz="2000" dirty="0" smtClean="0">
              <a:latin typeface="Calisto MT"/>
              <a:cs typeface="Calisto MT"/>
            </a:endParaRPr>
          </a:p>
          <a:p>
            <a:endParaRPr lang="en-US" sz="2000" dirty="0">
              <a:latin typeface="Calisto MT"/>
              <a:cs typeface="Calisto MT"/>
            </a:endParaRPr>
          </a:p>
          <a:p>
            <a:r>
              <a:rPr lang="sr-Latn-RS" sz="2000" dirty="0" smtClean="0">
                <a:latin typeface="Calisto MT"/>
                <a:cs typeface="Calisto MT"/>
              </a:rPr>
              <a:t>Option: </a:t>
            </a:r>
            <a:r>
              <a:rPr lang="en-US" sz="2000" i="1" dirty="0" smtClean="0">
                <a:latin typeface="Calisto MT"/>
                <a:cs typeface="Calisto MT"/>
              </a:rPr>
              <a:t>Choose </a:t>
            </a:r>
            <a:r>
              <a:rPr lang="en-US" sz="2000" i="1" dirty="0">
                <a:latin typeface="Calisto MT"/>
                <a:cs typeface="Calisto MT"/>
              </a:rPr>
              <a:t>-&gt; </a:t>
            </a:r>
            <a:r>
              <a:rPr lang="en-US" sz="2000" i="1" dirty="0" smtClean="0">
                <a:latin typeface="Calisto MT"/>
                <a:cs typeface="Calisto MT"/>
              </a:rPr>
              <a:t>Filter</a:t>
            </a:r>
            <a:r>
              <a:rPr lang="en-US" sz="2000" dirty="0" smtClean="0">
                <a:latin typeface="Calisto MT"/>
                <a:cs typeface="Calisto MT"/>
              </a:rPr>
              <a:t> </a:t>
            </a:r>
            <a:endParaRPr lang="sr-Latn-RS" sz="2000" dirty="0" smtClean="0">
              <a:latin typeface="Calisto MT"/>
              <a:cs typeface="Calisto MT"/>
            </a:endParaRPr>
          </a:p>
          <a:p>
            <a:endParaRPr lang="sr-Latn-RS" sz="2000" dirty="0" smtClean="0">
              <a:latin typeface="Calisto MT"/>
              <a:cs typeface="Calisto MT"/>
            </a:endParaRPr>
          </a:p>
          <a:p>
            <a:r>
              <a:rPr lang="en-US" sz="2000" i="1" dirty="0" smtClean="0">
                <a:latin typeface="Calisto MT"/>
                <a:cs typeface="Calisto MT"/>
              </a:rPr>
              <a:t>filters/unsupervised/attribute</a:t>
            </a:r>
            <a:r>
              <a:rPr lang="en-US" sz="2000" dirty="0" smtClean="0">
                <a:latin typeface="Calisto MT"/>
                <a:cs typeface="Calisto MT"/>
              </a:rPr>
              <a:t> </a:t>
            </a:r>
            <a:endParaRPr lang="sr-Latn-RS" sz="2000" dirty="0" smtClean="0">
              <a:latin typeface="Calisto MT"/>
              <a:cs typeface="Calisto MT"/>
            </a:endParaRPr>
          </a:p>
          <a:p>
            <a:r>
              <a:rPr lang="de-DE" sz="2000" b="1" i="1" dirty="0" smtClean="0">
                <a:latin typeface="Calisto MT"/>
                <a:cs typeface="Calisto MT"/>
              </a:rPr>
              <a:t>Discretize</a:t>
            </a:r>
            <a:r>
              <a:rPr lang="de-DE" sz="2000" dirty="0" smtClean="0">
                <a:latin typeface="Calisto MT"/>
                <a:cs typeface="Calisto MT"/>
              </a:rPr>
              <a:t>.</a:t>
            </a:r>
            <a:endParaRPr lang="en-US" sz="2000" i="1" dirty="0">
              <a:latin typeface="Calisto MT"/>
              <a:cs typeface="Calisto M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8081" y="6338522"/>
            <a:ext cx="3095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sto MT"/>
                <a:cs typeface="Calisto MT"/>
              </a:rPr>
              <a:t>FishersIrisDataset.arff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19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Discretization in</a:t>
            </a:r>
            <a:r>
              <a:rPr lang="en-US" dirty="0"/>
              <a:t> Weka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8601"/>
            <a:ext cx="7620000" cy="889000"/>
          </a:xfrm>
        </p:spPr>
        <p:txBody>
          <a:bodyPr/>
          <a:lstStyle/>
          <a:p>
            <a:r>
              <a:rPr lang="en-US" dirty="0"/>
              <a:t>Equal-width </a:t>
            </a:r>
            <a:r>
              <a:rPr lang="en-US" dirty="0" smtClean="0"/>
              <a:t>binning</a:t>
            </a:r>
            <a:r>
              <a:rPr lang="sr-Latn-RS" dirty="0" smtClean="0"/>
              <a:t> is the default option.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1" y="2273301"/>
            <a:ext cx="37337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1" i="1" dirty="0" err="1" smtClean="0">
                <a:latin typeface="Calisto MT"/>
                <a:cs typeface="Calisto MT"/>
              </a:rPr>
              <a:t>attributeIndices</a:t>
            </a:r>
            <a:r>
              <a:rPr lang="en-US" sz="2000" dirty="0" smtClean="0">
                <a:latin typeface="Calisto MT"/>
                <a:cs typeface="Calisto MT"/>
              </a:rPr>
              <a:t> </a:t>
            </a:r>
            <a:r>
              <a:rPr lang="en-US" sz="2000" dirty="0" smtClean="0">
                <a:latin typeface="Calisto MT"/>
                <a:cs typeface="Calisto MT"/>
              </a:rPr>
              <a:t>– </a:t>
            </a:r>
            <a:r>
              <a:rPr lang="sr-Latn-RS" sz="2000" dirty="0" smtClean="0">
                <a:latin typeface="Calisto MT"/>
                <a:cs typeface="Calisto MT"/>
              </a:rPr>
              <a:t>the </a:t>
            </a:r>
            <a:r>
              <a:rPr lang="en-US" sz="2000" i="1" dirty="0" smtClean="0">
                <a:latin typeface="Calisto MT"/>
                <a:cs typeface="Calisto MT"/>
              </a:rPr>
              <a:t>first-last</a:t>
            </a:r>
            <a:r>
              <a:rPr lang="en-US" sz="2000" dirty="0" smtClean="0">
                <a:latin typeface="Calisto MT"/>
                <a:cs typeface="Calisto MT"/>
              </a:rPr>
              <a:t> </a:t>
            </a:r>
            <a:r>
              <a:rPr lang="sr-Latn-RS" sz="2000" dirty="0" smtClean="0">
                <a:latin typeface="Calisto MT"/>
                <a:cs typeface="Calisto MT"/>
              </a:rPr>
              <a:t>value means that we are discretizing all values</a:t>
            </a:r>
            <a:r>
              <a:rPr lang="en-US" sz="2000" dirty="0" smtClean="0">
                <a:latin typeface="Calisto MT"/>
                <a:cs typeface="Calisto MT"/>
              </a:rPr>
              <a:t>. </a:t>
            </a:r>
            <a:r>
              <a:rPr lang="sr-Latn-RS" sz="2000" dirty="0" smtClean="0">
                <a:latin typeface="Calisto MT"/>
                <a:cs typeface="Calisto MT"/>
              </a:rPr>
              <a:t>We can also name the attribute numbers.</a:t>
            </a:r>
            <a:endParaRPr lang="en-US" sz="2000" dirty="0" smtClean="0">
              <a:latin typeface="Calisto MT"/>
              <a:cs typeface="Calisto MT"/>
            </a:endParaRPr>
          </a:p>
          <a:p>
            <a:endParaRPr lang="en-US" sz="2000" dirty="0">
              <a:latin typeface="Calisto MT"/>
              <a:cs typeface="Calisto MT"/>
            </a:endParaRPr>
          </a:p>
          <a:p>
            <a:pPr marL="342900" indent="-342900">
              <a:buFont typeface="Arial"/>
              <a:buChar char="•"/>
            </a:pPr>
            <a:r>
              <a:rPr lang="en-US" sz="2000" b="1" i="1" dirty="0" smtClean="0">
                <a:latin typeface="Calisto MT"/>
                <a:cs typeface="Calisto MT"/>
              </a:rPr>
              <a:t>bins</a:t>
            </a:r>
            <a:r>
              <a:rPr lang="en-US" sz="2000" dirty="0" smtClean="0">
                <a:latin typeface="Calisto MT"/>
                <a:cs typeface="Calisto MT"/>
              </a:rPr>
              <a:t> </a:t>
            </a:r>
            <a:r>
              <a:rPr lang="en-US" sz="2000" dirty="0" smtClean="0">
                <a:latin typeface="Calisto MT"/>
                <a:cs typeface="Calisto MT"/>
              </a:rPr>
              <a:t>–</a:t>
            </a:r>
            <a:r>
              <a:rPr lang="sr-Latn-RS" sz="2000" dirty="0" smtClean="0">
                <a:latin typeface="Calisto MT"/>
                <a:cs typeface="Calisto MT"/>
              </a:rPr>
              <a:t> the desired number of scopes (bins)</a:t>
            </a:r>
            <a:endParaRPr lang="en-US" sz="2000" dirty="0" smtClean="0">
              <a:latin typeface="Calisto MT"/>
              <a:cs typeface="Calisto MT"/>
            </a:endParaRPr>
          </a:p>
          <a:p>
            <a:endParaRPr lang="en-US" sz="2000" dirty="0" smtClean="0">
              <a:latin typeface="Calisto MT"/>
              <a:cs typeface="Calisto MT"/>
            </a:endParaRPr>
          </a:p>
          <a:p>
            <a:pPr marL="342900" indent="-342900">
              <a:buFont typeface="Arial"/>
              <a:buChar char="•"/>
            </a:pPr>
            <a:r>
              <a:rPr lang="en-US" sz="2000" b="1" i="1" dirty="0" err="1" smtClean="0">
                <a:latin typeface="Calisto MT"/>
                <a:cs typeface="Calisto MT"/>
              </a:rPr>
              <a:t>useEqualFrequency</a:t>
            </a:r>
            <a:r>
              <a:rPr lang="en-US" sz="2000" i="1" dirty="0" smtClean="0">
                <a:latin typeface="Calisto MT"/>
                <a:cs typeface="Calisto MT"/>
              </a:rPr>
              <a:t> </a:t>
            </a:r>
            <a:r>
              <a:rPr lang="en-US" sz="2000" dirty="0">
                <a:latin typeface="Calisto MT"/>
                <a:cs typeface="Calisto MT"/>
              </a:rPr>
              <a:t>– </a:t>
            </a:r>
            <a:r>
              <a:rPr lang="hr-HR" sz="2000" i="1" dirty="0">
                <a:latin typeface="Calisto MT"/>
                <a:cs typeface="Calisto MT"/>
              </a:rPr>
              <a:t>false </a:t>
            </a:r>
            <a:r>
              <a:rPr lang="hr-HR" sz="2000" dirty="0">
                <a:latin typeface="Calisto MT"/>
                <a:cs typeface="Calisto MT"/>
              </a:rPr>
              <a:t>by </a:t>
            </a:r>
            <a:r>
              <a:rPr lang="hr-HR" sz="2000" dirty="0" smtClean="0">
                <a:latin typeface="Calisto MT"/>
                <a:cs typeface="Calisto MT"/>
              </a:rPr>
              <a:t>default; </a:t>
            </a:r>
            <a:r>
              <a:rPr lang="en-US" sz="2000" i="1" dirty="0" smtClean="0">
                <a:latin typeface="Calisto MT"/>
                <a:cs typeface="Calisto MT"/>
              </a:rPr>
              <a:t>true</a:t>
            </a:r>
            <a:r>
              <a:rPr lang="en-US" sz="2000" dirty="0" smtClean="0">
                <a:latin typeface="Calisto MT"/>
                <a:cs typeface="Calisto MT"/>
              </a:rPr>
              <a:t> </a:t>
            </a:r>
            <a:r>
              <a:rPr lang="sr-Latn-RS" sz="2000" dirty="0" smtClean="0">
                <a:latin typeface="Calisto MT"/>
                <a:cs typeface="Calisto MT"/>
              </a:rPr>
              <a:t>if we </a:t>
            </a:r>
            <a:r>
              <a:rPr lang="sr-Latn-RS" sz="2000" dirty="0">
                <a:latin typeface="Calisto MT"/>
                <a:cs typeface="Calisto MT"/>
              </a:rPr>
              <a:t>use </a:t>
            </a:r>
            <a:r>
              <a:rPr lang="sr-Latn-RS" sz="2000" dirty="0" smtClean="0">
                <a:latin typeface="Calisto MT"/>
                <a:cs typeface="Calisto MT"/>
              </a:rPr>
              <a:t>Equal Frequency binning</a:t>
            </a:r>
            <a:endParaRPr lang="en-US" sz="2000" dirty="0">
              <a:latin typeface="Calisto MT"/>
              <a:cs typeface="Calisto MT"/>
            </a:endParaRPr>
          </a:p>
        </p:txBody>
      </p:sp>
      <p:pic>
        <p:nvPicPr>
          <p:cNvPr id="10" name="Picture 9" descr="3. opcije diskretizacij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600" y="2191728"/>
            <a:ext cx="4686297" cy="466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316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Discretization in</a:t>
            </a:r>
            <a:r>
              <a:rPr lang="en-US" dirty="0"/>
              <a:t> Weka</a:t>
            </a:r>
            <a:endParaRPr lang="en-US" dirty="0"/>
          </a:p>
        </p:txBody>
      </p:sp>
      <p:pic>
        <p:nvPicPr>
          <p:cNvPr id="6" name="Picture 5" descr="4. nakon diskretizacij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1" y="1182490"/>
            <a:ext cx="7581900" cy="5675510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>
          <a:xfrm>
            <a:off x="6172200" y="1066800"/>
            <a:ext cx="2032000" cy="561975"/>
          </a:xfrm>
          <a:prstGeom prst="wedgeRectCallout">
            <a:avLst>
              <a:gd name="adj1" fmla="val 30949"/>
              <a:gd name="adj2" fmla="val 8154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Applying the filter</a:t>
            </a:r>
            <a:endParaRPr lang="en-US" sz="1600" dirty="0"/>
          </a:p>
        </p:txBody>
      </p:sp>
      <p:sp>
        <p:nvSpPr>
          <p:cNvPr id="8" name="Rectangular Callout 7"/>
          <p:cNvSpPr/>
          <p:nvPr/>
        </p:nvSpPr>
        <p:spPr>
          <a:xfrm>
            <a:off x="2514600" y="3746500"/>
            <a:ext cx="1917700" cy="698500"/>
          </a:xfrm>
          <a:prstGeom prst="wedgeRectCallout">
            <a:avLst>
              <a:gd name="adj1" fmla="val 74520"/>
              <a:gd name="adj2" fmla="val -3908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 smtClean="0"/>
              <a:t>The resulting subscopes (bins)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26948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Data, before and after discretization</a:t>
            </a:r>
            <a:endParaRPr lang="en-US" dirty="0"/>
          </a:p>
        </p:txBody>
      </p:sp>
      <p:pic>
        <p:nvPicPr>
          <p:cNvPr id="4" name="Picture 3" descr="6. plot pre diskretizacij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0"/>
            <a:ext cx="4848051" cy="3257550"/>
          </a:xfrm>
          <a:prstGeom prst="rect">
            <a:avLst/>
          </a:prstGeom>
        </p:spPr>
      </p:pic>
      <p:pic>
        <p:nvPicPr>
          <p:cNvPr id="5" name="Picture 4" descr="5. plot nakon diskretizacij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398" y="3162300"/>
            <a:ext cx="5504852" cy="3695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48051" y="1270000"/>
            <a:ext cx="1638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dirty="0" smtClean="0"/>
              <a:t>Before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508848" y="6023114"/>
            <a:ext cx="824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dirty="0" smtClean="0"/>
              <a:t>After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117825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8101</TotalTime>
  <Words>1049</Words>
  <Application>Microsoft Office PowerPoint</Application>
  <PresentationFormat>On-screen Show (4:3)</PresentationFormat>
  <Paragraphs>176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Essential</vt:lpstr>
      <vt:lpstr>Attribute Discratization and Selection  Clastering</vt:lpstr>
      <vt:lpstr>Naive Bayes Features</vt:lpstr>
      <vt:lpstr>Attribute Discretization</vt:lpstr>
      <vt:lpstr>Equal-Width Binning</vt:lpstr>
      <vt:lpstr>Equal-frequency binning</vt:lpstr>
      <vt:lpstr>Discretization in Weka</vt:lpstr>
      <vt:lpstr>Discretization in Weka</vt:lpstr>
      <vt:lpstr>Discretization in Weka</vt:lpstr>
      <vt:lpstr>Data, before and after discretization</vt:lpstr>
      <vt:lpstr>Attribute Selection</vt:lpstr>
      <vt:lpstr>Attribute Selection Advantages</vt:lpstr>
      <vt:lpstr>Approaches to Attribute Selection</vt:lpstr>
      <vt:lpstr>Attribute Selection Example</vt:lpstr>
      <vt:lpstr>Attribute Selection Example</vt:lpstr>
      <vt:lpstr>Attribute Selection Example</vt:lpstr>
      <vt:lpstr>Attribute Selection Example</vt:lpstr>
      <vt:lpstr>Attribute Selection Example</vt:lpstr>
      <vt:lpstr>Attribute Selection Example</vt:lpstr>
      <vt:lpstr>Attribute Selection Example</vt:lpstr>
      <vt:lpstr>Attribute Selection Example</vt:lpstr>
      <vt:lpstr>Clustering</vt:lpstr>
      <vt:lpstr>K-Means algorithm in Weka</vt:lpstr>
      <vt:lpstr>Choosing the clustering algorithm</vt:lpstr>
      <vt:lpstr>Parameter settings</vt:lpstr>
      <vt:lpstr>Running the Clustering</vt:lpstr>
      <vt:lpstr>Results of Clustering</vt:lpstr>
      <vt:lpstr>Evaluation of Results</vt:lpstr>
      <vt:lpstr>Visualization of Clusters</vt:lpstr>
      <vt:lpstr>Was clustering successful?</vt:lpstr>
      <vt:lpstr>How to figure out the number of clusters?</vt:lpstr>
      <vt:lpstr>Using Clusters for Classification</vt:lpstr>
      <vt:lpstr>Using Clusters for Classification</vt:lpstr>
      <vt:lpstr>Using Clusters for Classification</vt:lpstr>
      <vt:lpstr>Using Clusters for Classification</vt:lpstr>
      <vt:lpstr>Using Clusters for Classification</vt:lpstr>
      <vt:lpstr>Thank you notes</vt:lpstr>
      <vt:lpstr>PowerPoint Presentation</vt:lpstr>
      <vt:lpstr>Any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  yourself</dc:title>
  <dc:creator>Nikola Milikic</dc:creator>
  <cp:lastModifiedBy>uros</cp:lastModifiedBy>
  <cp:revision>412</cp:revision>
  <dcterms:created xsi:type="dcterms:W3CDTF">2012-01-27T13:29:53Z</dcterms:created>
  <dcterms:modified xsi:type="dcterms:W3CDTF">2013-11-03T23:27:56Z</dcterms:modified>
</cp:coreProperties>
</file>