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71" r:id="rId2"/>
    <p:sldId id="289" r:id="rId3"/>
    <p:sldId id="257" r:id="rId4"/>
    <p:sldId id="290" r:id="rId5"/>
    <p:sldId id="288" r:id="rId6"/>
    <p:sldId id="293" r:id="rId7"/>
    <p:sldId id="313" r:id="rId8"/>
    <p:sldId id="291" r:id="rId9"/>
    <p:sldId id="314" r:id="rId10"/>
    <p:sldId id="292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11" r:id="rId27"/>
    <p:sldId id="312" r:id="rId28"/>
    <p:sldId id="310" r:id="rId29"/>
    <p:sldId id="309" r:id="rId30"/>
    <p:sldId id="287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00"/>
    <a:srgbClr val="00EEEE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14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F3E199C-4685-3F4E-A816-01C75FD3BDF3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4B5F89-4799-FD47-8F80-C6D612BA7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84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A relational database is table based, meaning that data is stored in fixed tables with a foreign key relationship that defines the relationship between rows in the tables. A triple store stores only triples, and you can pile the triples as high as you like while describing a thing. With relational databases you are confined to the layout of the database.</a:t>
            </a:r>
          </a:p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RDF doesn't use foreign and primary keys either. It uses URIs, the standard reference format for the World Wide Web. By using URIs, a triple store immediately has the potential to link to any other data in any triple store. That plays to the distributed strengths of the Web.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fld id="{4A0CE6A6-3E11-DC46-8B97-065EED4E725C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A relational database is table based, meaning that data is stored in fixed tables with a foreign key relationship that defines the relationship between rows in the tables. A triple store stores only triples, and you can pile the triples as high as you like while describing a thing. With relational databases you are confined to the layout of the database.</a:t>
            </a:r>
          </a:p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RDF doesn't use foreign and primary keys either. It uses URIs, the standard reference format for the World Wide Web. By using URIs, a triple store immediately has the potential to link to any other data in any triple store. That plays to the distributed strengths of the Web.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fld id="{41F32D20-C4C3-1046-8FE9-1C7B2D1EFA98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4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A2467-44AE-0B42-AE52-AE388D008513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B6647-9630-E848-8B8C-E8EC9EA41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6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12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800"/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9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571F7-6218-4A42-A286-58C700B82B74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225AB-B0F4-2C45-983F-DAFFC9A1C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CBE80-833A-064C-AFCA-812C7097B917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62D6B-1725-4445-9DD8-64CEE8F15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5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59468-BB4D-8041-B7D7-A2087DDD2B1C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7ED39-1BFC-1E49-BFB9-679CE9E5C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89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424FA-9668-BA48-8D31-8CF5F3B1CBF6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634DE-0627-FE4E-A682-B2EC091C8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82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5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5180-4FC8-5442-ABC2-A19CF60408A1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AD318-96DC-7B4E-AE17-0D31E7E15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8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65E6C-C187-5045-8382-ECC01ED3D070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934D-02C9-E145-A529-A83768C09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6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5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EEC1E-A506-A443-986A-75C75DA1B171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5472-2AEB-1A43-8CCF-022F9164721A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43BC3-D401-7E45-9612-BA849C0D97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5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5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31C56-D157-DD42-97F1-BC35944B1DFD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7F08E-25A1-7643-B499-D83F49C82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60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1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13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</p:grpSp>
        </p:grpSp>
        <p:cxnSp>
          <p:nvCxnSpPr>
            <p:cNvPr id="9" name="Straight Connector 8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6BD12-5D57-F548-95A9-06F8929D50AE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D2ABA-D82C-1542-BBF4-23F0FB5F5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5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534E2-7380-514B-9632-14E131D1B414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CE611-BE43-1C4F-9170-3A160D323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7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0D791-8753-6A4E-968B-845881341C93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B8386-D655-BC4D-8259-80142E612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3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2DCEC-A41E-4C48-9FEB-059E8CFA3AA8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455A3-9A7C-7242-BE22-36E496897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0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5B8A49D-918B-FB45-9A3F-6A08ECFA7919}" type="datetimeFigureOut">
              <a:rPr lang="en-US"/>
              <a:pPr>
                <a:defRPr/>
              </a:pPr>
              <a:t>12/24/13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B52D8E9-400D-DF47-A4E7-31EE08F72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ikola.milikic@fon.bg.ac.rs" TargetMode="External"/><Relationship Id="rId3" Type="http://schemas.openxmlformats.org/officeDocument/2006/relationships/hyperlink" Target="http://nikola.milikic.info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dodds.com/blog/2008/01/bee-node-a-foaf-tale/" TargetMode="External"/><Relationship Id="rId4" Type="http://schemas.openxmlformats.org/officeDocument/2006/relationships/hyperlink" Target="http://www.w3.org/TR/rdf-sparql-query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mbridgesemantics.com/semantic-university/sparql-by-example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fabien_gandon/sparql-in-a-nutshel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ikola.milikic@fon.bg.ac.rs" TargetMode="External"/><Relationship Id="rId3" Type="http://schemas.openxmlformats.org/officeDocument/2006/relationships/hyperlink" Target="http://nikola.milikic.info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SPARQL</a:t>
            </a:r>
          </a:p>
        </p:txBody>
      </p:sp>
      <p:sp>
        <p:nvSpPr>
          <p:cNvPr id="17410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http://nikola.milikic.info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Calisto MT" charset="0"/>
              </a:rPr>
              <a:t>Q1: </a:t>
            </a:r>
            <a:r>
              <a:rPr lang="en-US" sz="4400" dirty="0" err="1" smtClean="0">
                <a:latin typeface="Calisto MT" charset="0"/>
              </a:rPr>
              <a:t>osobe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i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njihova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imena</a:t>
            </a:r>
            <a:endParaRPr lang="en-US" sz="4400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7345362" cy="4205288"/>
          </a:xfrm>
        </p:spPr>
        <p:txBody>
          <a:bodyPr/>
          <a:lstStyle/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b="1" dirty="0" smtClean="0">
                <a:latin typeface="Consolas"/>
                <a:cs typeface="Consolas"/>
              </a:rPr>
              <a:t>SELECT</a:t>
            </a:r>
            <a:r>
              <a:rPr lang="en-US" dirty="0" smtClean="0">
                <a:latin typeface="Consolas"/>
                <a:cs typeface="Consolas"/>
              </a:rPr>
              <a:t> ?person ?</a:t>
            </a:r>
            <a:r>
              <a:rPr lang="en-US" dirty="0">
                <a:latin typeface="Consolas"/>
                <a:cs typeface="Consolas"/>
              </a:rPr>
              <a:t>name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b="1" dirty="0" smtClean="0">
                <a:latin typeface="Consolas"/>
                <a:cs typeface="Consolas"/>
              </a:rPr>
              <a:t>WHERE </a:t>
            </a:r>
            <a:r>
              <a:rPr lang="en-US" dirty="0" smtClean="0">
                <a:latin typeface="Consolas"/>
                <a:cs typeface="Consolas"/>
              </a:rPr>
              <a:t>{</a:t>
            </a:r>
            <a:endParaRPr lang="en-US" dirty="0">
              <a:latin typeface="Consolas"/>
              <a:cs typeface="Consolas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smtClean="0">
                <a:latin typeface="Consolas"/>
                <a:cs typeface="Consolas"/>
              </a:rPr>
              <a:t>	?person </a:t>
            </a:r>
            <a:r>
              <a:rPr lang="en-US" dirty="0" err="1">
                <a:latin typeface="Consolas"/>
                <a:cs typeface="Consolas"/>
              </a:rPr>
              <a:t>rdf:type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 smtClean="0">
                <a:latin typeface="Consolas"/>
                <a:cs typeface="Consolas"/>
              </a:rPr>
              <a:t>foaf:Person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;</a:t>
            </a:r>
            <a:endParaRPr lang="en-US" dirty="0">
              <a:latin typeface="Consolas"/>
              <a:cs typeface="Consolas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smtClean="0">
                <a:latin typeface="Consolas"/>
                <a:cs typeface="Consolas"/>
              </a:rPr>
              <a:t>		</a:t>
            </a:r>
            <a:r>
              <a:rPr lang="en-US" dirty="0" err="1" smtClean="0">
                <a:latin typeface="Consolas"/>
                <a:cs typeface="Consolas"/>
              </a:rPr>
              <a:t>foaf:name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?</a:t>
            </a:r>
            <a:r>
              <a:rPr lang="en-US" dirty="0" smtClean="0">
                <a:latin typeface="Consolas"/>
                <a:cs typeface="Consolas"/>
              </a:rPr>
              <a:t>name . </a:t>
            </a:r>
            <a:endParaRPr lang="en-US" dirty="0">
              <a:latin typeface="Consolas"/>
              <a:cs typeface="Consolas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 smtClean="0">
                <a:latin typeface="Consolas"/>
                <a:cs typeface="Consolas"/>
              </a:rPr>
              <a:t>}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Rezultat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>
                <a:latin typeface="Calisto MT" charset="0"/>
              </a:rPr>
              <a:t>SELECT </a:t>
            </a:r>
            <a:r>
              <a:rPr lang="en-US" dirty="0" err="1" smtClean="0">
                <a:latin typeface="Calisto MT" charset="0"/>
              </a:rPr>
              <a:t>upita</a:t>
            </a:r>
            <a:endParaRPr lang="en-US" dirty="0">
              <a:latin typeface="Calisto MT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501650" y="1682750"/>
            <a:ext cx="8132763" cy="4678363"/>
          </a:xfrm>
        </p:spPr>
        <p:txBody>
          <a:bodyPr/>
          <a:lstStyle/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&lt;?xml version="1.0"?&gt; 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&lt;</a:t>
            </a:r>
            <a:r>
              <a:rPr lang="en-US" sz="1600" b="1" dirty="0" err="1">
                <a:latin typeface="Courier New" charset="0"/>
                <a:cs typeface="Courier New" charset="0"/>
              </a:rPr>
              <a:t>sparql</a:t>
            </a:r>
            <a:r>
              <a:rPr lang="en-US" sz="1600" b="1" dirty="0">
                <a:latin typeface="Courier New" charset="0"/>
                <a:cs typeface="Courier New" charset="0"/>
              </a:rPr>
              <a:t> </a:t>
            </a:r>
            <a:r>
              <a:rPr lang="en-US" sz="1600" b="1" dirty="0" err="1">
                <a:latin typeface="Courier New" charset="0"/>
                <a:cs typeface="Courier New" charset="0"/>
              </a:rPr>
              <a:t>xmlns</a:t>
            </a:r>
            <a:r>
              <a:rPr lang="en-US" sz="1600" b="1" dirty="0">
                <a:latin typeface="Courier New" charset="0"/>
                <a:cs typeface="Courier New" charset="0"/>
              </a:rPr>
              <a:t>="http://www.w3.org/2005/</a:t>
            </a:r>
            <a:r>
              <a:rPr lang="en-US" sz="1600" b="1" dirty="0" err="1">
                <a:latin typeface="Courier New" charset="0"/>
                <a:cs typeface="Courier New" charset="0"/>
              </a:rPr>
              <a:t>sparql</a:t>
            </a:r>
            <a:r>
              <a:rPr lang="en-US" sz="1600" b="1" dirty="0">
                <a:latin typeface="Courier New" charset="0"/>
                <a:cs typeface="Courier New" charset="0"/>
              </a:rPr>
              <a:t>-results#" &gt;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&lt;head&gt;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 &lt;variable name="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person</a:t>
            </a:r>
            <a:r>
              <a:rPr lang="en-US" sz="1600" b="1" dirty="0">
                <a:latin typeface="Courier New" charset="0"/>
                <a:cs typeface="Courier New" charset="0"/>
              </a:rPr>
              <a:t>"/&gt;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&lt;variable name="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name</a:t>
            </a:r>
            <a:r>
              <a:rPr lang="en-US" sz="1600" b="1" dirty="0">
                <a:latin typeface="Courier New" charset="0"/>
                <a:cs typeface="Courier New" charset="0"/>
              </a:rPr>
              <a:t>"/&gt; 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&lt;/head&gt;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&lt;results ordered="false" distinct="false"&gt;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 &lt;result&gt;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  &lt;binding name="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person</a:t>
            </a:r>
            <a:r>
              <a:rPr lang="en-US" sz="1600" b="1" dirty="0">
                <a:latin typeface="Courier New" charset="0"/>
                <a:cs typeface="Courier New" charset="0"/>
              </a:rPr>
              <a:t>"&gt;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  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&lt;</a:t>
            </a:r>
            <a:r>
              <a:rPr lang="en-US" sz="1600" b="1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uri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&gt;http://</a:t>
            </a:r>
            <a:r>
              <a:rPr lang="en-US" sz="1600" b="1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example.com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/</a:t>
            </a:r>
            <a:r>
              <a:rPr lang="en-US" sz="1600" b="1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schema#John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&lt;/</a:t>
            </a:r>
            <a:r>
              <a:rPr lang="en-US" sz="1600" b="1" dirty="0" err="1">
                <a:solidFill>
                  <a:schemeClr val="accent2"/>
                </a:solidFill>
                <a:latin typeface="Courier New" charset="0"/>
                <a:cs typeface="Courier New" charset="0"/>
              </a:rPr>
              <a:t>uri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 &lt;/binding&gt;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 &lt;binding name="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name</a:t>
            </a:r>
            <a:r>
              <a:rPr lang="en-US" sz="1600" b="1" dirty="0">
                <a:latin typeface="Courier New" charset="0"/>
                <a:cs typeface="Courier New" charset="0"/>
              </a:rPr>
              <a:t>"&gt;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  </a:t>
            </a:r>
            <a:r>
              <a:rPr lang="en-US" sz="1600" b="1" dirty="0">
                <a:solidFill>
                  <a:schemeClr val="accent2"/>
                </a:solidFill>
                <a:latin typeface="Courier New" charset="0"/>
                <a:cs typeface="Courier New" charset="0"/>
              </a:rPr>
              <a:t>&lt;literal&gt;John&lt;/literal&gt;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 &lt;/binding&gt;</a:t>
            </a:r>
            <a:br>
              <a:rPr lang="en-US" sz="1600" b="1" dirty="0">
                <a:latin typeface="Courier New" charset="0"/>
                <a:cs typeface="Courier New" charset="0"/>
              </a:rPr>
            </a:br>
            <a:r>
              <a:rPr lang="en-US" sz="1600" b="1" dirty="0">
                <a:latin typeface="Courier New" charset="0"/>
                <a:cs typeface="Courier New" charset="0"/>
              </a:rPr>
              <a:t>  &lt;/result&gt;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1600" b="1" dirty="0">
                <a:latin typeface="Courier New" charset="0"/>
                <a:cs typeface="Courier New" charset="0"/>
              </a:rPr>
              <a:t>  &lt;result&gt;  ...</a:t>
            </a:r>
            <a:endParaRPr lang="en-US" sz="1600" dirty="0">
              <a:latin typeface="Courier New" charset="0"/>
              <a:cs typeface="Courier New" charset="0"/>
            </a:endParaRP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endParaRPr lang="en-US" sz="1600" dirty="0">
              <a:latin typeface="Calisto MT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0113" y="3820985"/>
            <a:ext cx="5194030" cy="1938343"/>
          </a:xfrm>
          <a:prstGeom prst="rect">
            <a:avLst/>
          </a:prstGeom>
          <a:solidFill>
            <a:srgbClr val="D3D300">
              <a:alpha val="2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Definisanje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ograničenja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vrednosti</a:t>
            </a:r>
            <a:r>
              <a:rPr lang="en-US" dirty="0" smtClean="0">
                <a:latin typeface="Calisto MT" charset="0"/>
              </a:rPr>
              <a:t> u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paternu</a:t>
            </a:r>
            <a:r>
              <a:rPr lang="en-US" dirty="0" smtClean="0">
                <a:latin typeface="Calisto MT" charset="0"/>
              </a:rPr>
              <a:t> (</a:t>
            </a:r>
            <a:r>
              <a:rPr lang="en-US" dirty="0" err="1" smtClean="0">
                <a:latin typeface="Calisto MT" charset="0"/>
              </a:rPr>
              <a:t>npr</a:t>
            </a:r>
            <a:r>
              <a:rPr lang="en-US" dirty="0" smtClean="0">
                <a:latin typeface="Calisto MT" charset="0"/>
              </a:rPr>
              <a:t>. </a:t>
            </a:r>
            <a:r>
              <a:rPr lang="en-US" dirty="0" err="1" smtClean="0">
                <a:latin typeface="Calisto MT" charset="0"/>
              </a:rPr>
              <a:t>numerička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ograničenja</a:t>
            </a:r>
            <a:r>
              <a:rPr lang="en-US" dirty="0" smtClean="0">
                <a:latin typeface="Calisto MT" charset="0"/>
              </a:rPr>
              <a:t> X</a:t>
            </a:r>
            <a:r>
              <a:rPr lang="en-US" dirty="0">
                <a:latin typeface="Calisto MT" charset="0"/>
              </a:rPr>
              <a:t>&gt;17 ) </a:t>
            </a:r>
          </a:p>
          <a:p>
            <a:r>
              <a:rPr lang="en-US" dirty="0" err="1" smtClean="0">
                <a:latin typeface="Calisto MT" charset="0"/>
              </a:rPr>
              <a:t>Mogu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koristiti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boolean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operatori</a:t>
            </a:r>
            <a:r>
              <a:rPr lang="en-US" dirty="0" smtClean="0">
                <a:latin typeface="Calisto MT" charset="0"/>
              </a:rPr>
              <a:t>, </a:t>
            </a:r>
            <a:r>
              <a:rPr lang="en-US" dirty="0" err="1" smtClean="0">
                <a:latin typeface="Calisto MT" charset="0"/>
              </a:rPr>
              <a:t>kao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regularni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izrazi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smtClean="0">
                <a:latin typeface="Calisto MT" charset="0"/>
              </a:rPr>
              <a:t>(regex)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latin typeface="Calisto MT" charset="0"/>
              </a:rPr>
              <a:t>Q2: </a:t>
            </a:r>
            <a:r>
              <a:rPr lang="en-US" sz="4200" dirty="0" err="1" smtClean="0">
                <a:latin typeface="Calisto MT" charset="0"/>
              </a:rPr>
              <a:t>osobe</a:t>
            </a:r>
            <a:r>
              <a:rPr lang="en-US" sz="4200" dirty="0" smtClean="0">
                <a:latin typeface="Calisto MT" charset="0"/>
              </a:rPr>
              <a:t> </a:t>
            </a:r>
            <a:r>
              <a:rPr lang="en-US" sz="4200" dirty="0" err="1" smtClean="0">
                <a:latin typeface="Calisto MT" charset="0"/>
              </a:rPr>
              <a:t>starije</a:t>
            </a:r>
            <a:r>
              <a:rPr lang="en-US" sz="4200" dirty="0" smtClean="0">
                <a:latin typeface="Calisto MT" charset="0"/>
              </a:rPr>
              <a:t> od 17 </a:t>
            </a:r>
            <a:r>
              <a:rPr lang="en-US" sz="4200" dirty="0" err="1" smtClean="0">
                <a:latin typeface="Calisto MT" charset="0"/>
              </a:rPr>
              <a:t>godina</a:t>
            </a:r>
            <a:endParaRPr lang="en-US" sz="4200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7345362" cy="4205288"/>
          </a:xfrm>
        </p:spPr>
        <p:txBody>
          <a:bodyPr/>
          <a:lstStyle/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b="1" dirty="0" smtClean="0">
                <a:latin typeface="Consolas"/>
                <a:cs typeface="Consolas"/>
              </a:rPr>
              <a:t>SELECT</a:t>
            </a:r>
            <a:r>
              <a:rPr lang="en-US" dirty="0" smtClean="0">
                <a:latin typeface="Consolas"/>
                <a:cs typeface="Consolas"/>
              </a:rPr>
              <a:t> ?person ?name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b="1" dirty="0" smtClean="0">
                <a:latin typeface="Consolas"/>
                <a:cs typeface="Consolas"/>
              </a:rPr>
              <a:t>WHERE</a:t>
            </a:r>
            <a:r>
              <a:rPr lang="en-US" b="1" dirty="0"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{</a:t>
            </a:r>
            <a:endParaRPr lang="en-US" dirty="0">
              <a:latin typeface="Consolas"/>
              <a:cs typeface="Consolas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smtClean="0">
                <a:latin typeface="Consolas"/>
                <a:cs typeface="Consolas"/>
              </a:rPr>
              <a:t>	?person </a:t>
            </a:r>
            <a:r>
              <a:rPr lang="en-US" dirty="0" err="1">
                <a:latin typeface="Consolas"/>
                <a:cs typeface="Consolas"/>
              </a:rPr>
              <a:t>rdf:type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 smtClean="0">
                <a:latin typeface="Consolas"/>
                <a:cs typeface="Consolas"/>
              </a:rPr>
              <a:t>foaf:Person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;</a:t>
            </a:r>
            <a:endParaRPr lang="en-US" dirty="0">
              <a:latin typeface="Consolas"/>
              <a:cs typeface="Consolas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smtClean="0">
                <a:latin typeface="Consolas"/>
                <a:cs typeface="Consolas"/>
              </a:rPr>
              <a:t>		</a:t>
            </a:r>
            <a:r>
              <a:rPr lang="en-US" dirty="0" err="1" smtClean="0">
                <a:latin typeface="Consolas"/>
                <a:cs typeface="Consolas"/>
              </a:rPr>
              <a:t>foaf:name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?</a:t>
            </a:r>
            <a:r>
              <a:rPr lang="en-US" dirty="0" smtClean="0">
                <a:latin typeface="Consolas"/>
                <a:cs typeface="Consolas"/>
              </a:rPr>
              <a:t>name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;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smtClean="0">
                <a:latin typeface="Consolas"/>
                <a:cs typeface="Consolas"/>
              </a:rPr>
              <a:t>	</a:t>
            </a: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err="1" smtClean="0">
                <a:latin typeface="Consolas"/>
                <a:cs typeface="Consolas"/>
              </a:rPr>
              <a:t>foaf</a:t>
            </a:r>
            <a:r>
              <a:rPr lang="en-US" dirty="0" err="1" smtClean="0">
                <a:latin typeface="Consolas"/>
                <a:cs typeface="Consolas"/>
              </a:rPr>
              <a:t>:age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?age .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>
                <a:latin typeface="Consolas"/>
                <a:cs typeface="Consolas"/>
              </a:rPr>
              <a:t>	</a:t>
            </a:r>
            <a:r>
              <a:rPr lang="en-US" dirty="0" smtClean="0">
                <a:latin typeface="Consolas"/>
                <a:cs typeface="Consolas"/>
              </a:rPr>
              <a:t>	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b="1" dirty="0">
                <a:latin typeface="Consolas"/>
                <a:cs typeface="Consolas"/>
              </a:rPr>
              <a:t>	</a:t>
            </a:r>
            <a:r>
              <a:rPr lang="en-US" b="1" dirty="0" smtClean="0">
                <a:latin typeface="Consolas"/>
                <a:cs typeface="Consolas"/>
              </a:rPr>
              <a:t>	FILTER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(?age &gt; 17</a:t>
            </a:r>
            <a:r>
              <a:rPr lang="en-US" dirty="0" smtClean="0">
                <a:latin typeface="Consolas"/>
                <a:cs typeface="Consolas"/>
              </a:rPr>
              <a:t>)</a:t>
            </a:r>
            <a:endParaRPr lang="en-US" dirty="0">
              <a:latin typeface="Consolas"/>
              <a:cs typeface="Consolas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  <a:defRPr/>
            </a:pPr>
            <a:r>
              <a:rPr lang="en-US" dirty="0" smtClean="0">
                <a:latin typeface="Consolas"/>
                <a:cs typeface="Consolas"/>
              </a:rPr>
              <a:t>}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OPTIONAL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Deo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paterna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može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definisati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kao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opcioni</a:t>
            </a:r>
            <a:endParaRPr lang="en-US" dirty="0">
              <a:latin typeface="Arial" charset="0"/>
            </a:endParaRPr>
          </a:p>
          <a:p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900113" y="244475"/>
            <a:ext cx="7545387" cy="1339850"/>
          </a:xfrm>
        </p:spPr>
        <p:txBody>
          <a:bodyPr/>
          <a:lstStyle/>
          <a:p>
            <a:r>
              <a:rPr lang="en-US" sz="4000" dirty="0">
                <a:latin typeface="Calisto MT" charset="0"/>
              </a:rPr>
              <a:t>Q3: </a:t>
            </a:r>
            <a:r>
              <a:rPr lang="en-US" sz="4000" dirty="0" err="1" smtClean="0">
                <a:latin typeface="Calisto MT" charset="0"/>
              </a:rPr>
              <a:t>isčitati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godine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ako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postoji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podatak</a:t>
            </a:r>
            <a:r>
              <a:rPr lang="en-US" sz="4000" dirty="0" smtClean="0">
                <a:latin typeface="Calisto MT" charset="0"/>
              </a:rPr>
              <a:t> o </a:t>
            </a:r>
            <a:r>
              <a:rPr lang="en-US" sz="4000" dirty="0" err="1" smtClean="0">
                <a:latin typeface="Calisto MT" charset="0"/>
              </a:rPr>
              <a:t>njima</a:t>
            </a:r>
            <a:endParaRPr lang="en-US" sz="4000" dirty="0">
              <a:latin typeface="Calisto MT" charset="0"/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SELECT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?person ?name ?</a:t>
            </a:r>
            <a:r>
              <a:rPr lang="en-US" dirty="0" smtClean="0">
                <a:latin typeface="Consolas" charset="0"/>
                <a:cs typeface="Consolas" charset="0"/>
              </a:rPr>
              <a:t>age</a:t>
            </a:r>
          </a:p>
          <a:p>
            <a:pPr marL="0" indent="0"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WHERE</a:t>
            </a:r>
            <a:r>
              <a:rPr lang="en-US" dirty="0" smtClean="0">
                <a:latin typeface="Consolas" charset="0"/>
                <a:cs typeface="Consolas" charset="0"/>
              </a:rPr>
              <a:t> {</a:t>
            </a:r>
            <a:endParaRPr lang="en-US" dirty="0">
              <a:latin typeface="Consolas" charset="0"/>
              <a:cs typeface="Consolas" charset="0"/>
            </a:endParaRPr>
          </a:p>
          <a:p>
            <a:pPr marL="0" indent="0"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cs typeface="Consolas" charset="0"/>
              </a:rPr>
              <a:t>?</a:t>
            </a:r>
            <a:r>
              <a:rPr lang="en-US" dirty="0">
                <a:latin typeface="Consolas" charset="0"/>
                <a:cs typeface="Consolas" charset="0"/>
              </a:rPr>
              <a:t>person </a:t>
            </a:r>
            <a:r>
              <a:rPr lang="en-US" dirty="0" err="1">
                <a:latin typeface="Consolas" charset="0"/>
                <a:cs typeface="Consolas" charset="0"/>
              </a:rPr>
              <a:t>rdf:type</a:t>
            </a:r>
            <a:r>
              <a:rPr lang="en-US" dirty="0">
                <a:latin typeface="Consolas" charset="0"/>
                <a:cs typeface="Consolas" charset="0"/>
              </a:rPr>
              <a:t> </a:t>
            </a:r>
            <a:r>
              <a:rPr lang="en-US" dirty="0" err="1" smtClean="0">
                <a:latin typeface="Consolas" charset="0"/>
                <a:cs typeface="Consolas" charset="0"/>
              </a:rPr>
              <a:t>foaf:Person</a:t>
            </a:r>
            <a:r>
              <a:rPr lang="en-US" dirty="0" smtClean="0">
                <a:latin typeface="Consolas" charset="0"/>
                <a:cs typeface="Consolas" charset="0"/>
              </a:rPr>
              <a:t> ;</a:t>
            </a:r>
            <a:r>
              <a:rPr lang="en-US" dirty="0">
                <a:latin typeface="Consolas" charset="0"/>
                <a:cs typeface="Consolas" charset="0"/>
              </a:rPr>
              <a:t/>
            </a:r>
            <a:br>
              <a:rPr lang="en-US" dirty="0">
                <a:latin typeface="Consolas" charset="0"/>
                <a:cs typeface="Consolas" charset="0"/>
              </a:rPr>
            </a:br>
            <a:r>
              <a:rPr lang="en-US" dirty="0" smtClean="0">
                <a:latin typeface="Consolas" charset="0"/>
                <a:cs typeface="Consolas" charset="0"/>
              </a:rPr>
              <a:t>	</a:t>
            </a:r>
            <a:r>
              <a:rPr lang="en-US" dirty="0">
                <a:latin typeface="Consolas" charset="0"/>
                <a:cs typeface="Consolas" charset="0"/>
              </a:rPr>
              <a:t>	 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 err="1" smtClean="0">
                <a:latin typeface="Consolas" charset="0"/>
                <a:cs typeface="Consolas" charset="0"/>
              </a:rPr>
              <a:t>foaf:name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?name .</a:t>
            </a:r>
          </a:p>
          <a:p>
            <a:pPr marL="0" indent="0"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</a:t>
            </a:r>
            <a:r>
              <a:rPr lang="en-US" b="1" dirty="0" smtClean="0">
                <a:latin typeface="Consolas" charset="0"/>
                <a:cs typeface="Consolas" charset="0"/>
              </a:rPr>
              <a:t>OPTIONAL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{ ?person </a:t>
            </a:r>
            <a:r>
              <a:rPr lang="en-US" dirty="0" err="1">
                <a:latin typeface="Consolas" charset="0"/>
                <a:cs typeface="Consolas" charset="0"/>
              </a:rPr>
              <a:t>foaf:age</a:t>
            </a:r>
            <a:r>
              <a:rPr lang="en-US" dirty="0">
                <a:latin typeface="Consolas" charset="0"/>
                <a:cs typeface="Consolas" charset="0"/>
              </a:rPr>
              <a:t> ?age }</a:t>
            </a:r>
            <a:br>
              <a:rPr lang="en-US" dirty="0">
                <a:latin typeface="Consolas" charset="0"/>
                <a:cs typeface="Consolas" charset="0"/>
              </a:rPr>
            </a:br>
            <a:r>
              <a:rPr lang="en-US" dirty="0">
                <a:latin typeface="Consolas" charset="0"/>
                <a:cs typeface="Consolas" charset="0"/>
              </a:rPr>
              <a:t>}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UNION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Definiše</a:t>
            </a:r>
            <a:r>
              <a:rPr lang="en-US" dirty="0" smtClean="0">
                <a:latin typeface="Calisto MT" charset="0"/>
              </a:rPr>
              <a:t> alternative u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paternu</a:t>
            </a:r>
            <a:r>
              <a:rPr lang="en-US" dirty="0" smtClean="0">
                <a:latin typeface="Calisto MT" charset="0"/>
              </a:rPr>
              <a:t>. </a:t>
            </a:r>
            <a:r>
              <a:rPr lang="en-US" dirty="0" err="1" smtClean="0">
                <a:latin typeface="Calisto MT" charset="0"/>
              </a:rPr>
              <a:t>Rezultat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upita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su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rešenja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svih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ispunjenih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alternativa</a:t>
            </a:r>
            <a:r>
              <a:rPr lang="en-US" dirty="0" smtClean="0">
                <a:latin typeface="Calisto MT" charset="0"/>
              </a:rPr>
              <a:t>.</a:t>
            </a:r>
            <a:r>
              <a:rPr lang="en-US" dirty="0" smtClean="0">
                <a:latin typeface="Arial" charset="0"/>
              </a:rPr>
              <a:t> </a:t>
            </a:r>
            <a:endParaRPr lang="en-US" dirty="0">
              <a:latin typeface="Arial" charset="0"/>
            </a:endParaRPr>
          </a:p>
          <a:p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Calisto MT" charset="0"/>
              </a:rPr>
              <a:t>Q4: </a:t>
            </a:r>
            <a:r>
              <a:rPr lang="en-US" sz="4400" dirty="0" err="1" smtClean="0">
                <a:latin typeface="Calisto MT" charset="0"/>
              </a:rPr>
              <a:t>odrasle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osobe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definisane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eksplicitno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ili</a:t>
            </a:r>
            <a:r>
              <a:rPr lang="en-US" sz="4400" dirty="0" smtClean="0">
                <a:latin typeface="Calisto MT" charset="0"/>
              </a:rPr>
              <a:t> </a:t>
            </a:r>
            <a:r>
              <a:rPr lang="en-US" sz="4400" dirty="0" err="1" smtClean="0">
                <a:latin typeface="Calisto MT" charset="0"/>
              </a:rPr>
              <a:t>implicitno</a:t>
            </a:r>
            <a:endParaRPr lang="en-US" sz="4400" dirty="0">
              <a:latin typeface="Calisto MT" charset="0"/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900113" y="1665288"/>
            <a:ext cx="7345362" cy="3932237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b="1" dirty="0" smtClean="0">
                <a:latin typeface="Consolas" charset="0"/>
                <a:cs typeface="Consolas" charset="0"/>
              </a:rPr>
              <a:t>SELECT</a:t>
            </a:r>
            <a:r>
              <a:rPr lang="en-US" sz="2200" dirty="0" smtClean="0">
                <a:latin typeface="Consolas" charset="0"/>
                <a:cs typeface="Consolas" charset="0"/>
              </a:rPr>
              <a:t> </a:t>
            </a:r>
            <a:r>
              <a:rPr lang="en-US" sz="2200" dirty="0">
                <a:latin typeface="Consolas" charset="0"/>
                <a:cs typeface="Consolas" charset="0"/>
              </a:rPr>
              <a:t>?</a:t>
            </a:r>
            <a:r>
              <a:rPr lang="en-US" sz="2200" dirty="0" smtClean="0">
                <a:latin typeface="Consolas" charset="0"/>
                <a:cs typeface="Consolas" charset="0"/>
              </a:rPr>
              <a:t>name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b="1" dirty="0" smtClean="0">
                <a:latin typeface="Consolas" charset="0"/>
                <a:cs typeface="Consolas" charset="0"/>
              </a:rPr>
              <a:t>WHERE</a:t>
            </a:r>
            <a:r>
              <a:rPr lang="en-US" sz="2200" dirty="0" smtClean="0">
                <a:latin typeface="Consolas" charset="0"/>
                <a:cs typeface="Consolas" charset="0"/>
              </a:rPr>
              <a:t> {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	</a:t>
            </a:r>
            <a:endParaRPr lang="en-US" sz="2200" dirty="0" smtClean="0">
              <a:latin typeface="Consolas" charset="0"/>
              <a:cs typeface="Consolas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	</a:t>
            </a:r>
            <a:r>
              <a:rPr lang="en-US" sz="2200" dirty="0" smtClean="0">
                <a:latin typeface="Consolas" charset="0"/>
                <a:cs typeface="Consolas" charset="0"/>
              </a:rPr>
              <a:t>?</a:t>
            </a:r>
            <a:r>
              <a:rPr lang="en-US" sz="2200" dirty="0">
                <a:latin typeface="Consolas" charset="0"/>
                <a:cs typeface="Consolas" charset="0"/>
              </a:rPr>
              <a:t>person </a:t>
            </a:r>
            <a:r>
              <a:rPr lang="en-US" sz="2200" dirty="0" err="1">
                <a:latin typeface="Consolas" charset="0"/>
                <a:cs typeface="Consolas" charset="0"/>
              </a:rPr>
              <a:t>foaf:name</a:t>
            </a:r>
            <a:r>
              <a:rPr lang="en-US" sz="2200" dirty="0">
                <a:latin typeface="Consolas" charset="0"/>
                <a:cs typeface="Consolas" charset="0"/>
              </a:rPr>
              <a:t> ?name 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	</a:t>
            </a:r>
            <a:r>
              <a:rPr lang="en-US" sz="2200" dirty="0" smtClean="0">
                <a:latin typeface="Consolas" charset="0"/>
                <a:cs typeface="Consolas" charset="0"/>
              </a:rPr>
              <a:t>{</a:t>
            </a:r>
            <a:r>
              <a:rPr lang="en-US" sz="2200" dirty="0">
                <a:latin typeface="Consolas" charset="0"/>
                <a:cs typeface="Consolas" charset="0"/>
              </a:rPr>
              <a:t/>
            </a:r>
            <a:br>
              <a:rPr lang="en-US" sz="2200" dirty="0">
                <a:latin typeface="Consolas" charset="0"/>
                <a:cs typeface="Consolas" charset="0"/>
              </a:rPr>
            </a:br>
            <a:r>
              <a:rPr lang="en-US" sz="2200" dirty="0">
                <a:latin typeface="Consolas" charset="0"/>
                <a:cs typeface="Consolas" charset="0"/>
              </a:rPr>
              <a:t> </a:t>
            </a:r>
            <a:r>
              <a:rPr lang="en-US" sz="2200" dirty="0" smtClean="0">
                <a:latin typeface="Consolas" charset="0"/>
                <a:cs typeface="Consolas" charset="0"/>
              </a:rPr>
              <a:t>		{ ?person </a:t>
            </a:r>
            <a:r>
              <a:rPr lang="en-US" sz="2200" dirty="0" err="1" smtClean="0">
                <a:latin typeface="Consolas" charset="0"/>
                <a:cs typeface="Consolas" charset="0"/>
              </a:rPr>
              <a:t>rdf:type</a:t>
            </a:r>
            <a:r>
              <a:rPr lang="en-US" sz="2200" dirty="0" smtClean="0">
                <a:latin typeface="Consolas" charset="0"/>
                <a:cs typeface="Consolas" charset="0"/>
              </a:rPr>
              <a:t> </a:t>
            </a:r>
            <a:r>
              <a:rPr lang="en-US" sz="2200" dirty="0" err="1" smtClean="0">
                <a:latin typeface="Consolas" charset="0"/>
                <a:cs typeface="Consolas" charset="0"/>
              </a:rPr>
              <a:t>ex:Adult</a:t>
            </a:r>
            <a:r>
              <a:rPr lang="en-US" sz="2200" dirty="0" smtClean="0">
                <a:latin typeface="Consolas" charset="0"/>
                <a:cs typeface="Consolas" charset="0"/>
              </a:rPr>
              <a:t> . }</a:t>
            </a:r>
            <a:br>
              <a:rPr lang="en-US" sz="2200" dirty="0" smtClean="0">
                <a:latin typeface="Consolas" charset="0"/>
                <a:cs typeface="Consolas" charset="0"/>
              </a:rPr>
            </a:br>
            <a:r>
              <a:rPr lang="en-US" sz="2200" dirty="0" smtClean="0">
                <a:latin typeface="Consolas" charset="0"/>
                <a:cs typeface="Consolas" charset="0"/>
              </a:rPr>
              <a:t>		</a:t>
            </a:r>
            <a:r>
              <a:rPr lang="en-US" sz="2200" b="1" dirty="0" smtClean="0">
                <a:latin typeface="Consolas" charset="0"/>
                <a:cs typeface="Consolas" charset="0"/>
              </a:rPr>
              <a:t>UNION</a:t>
            </a:r>
            <a:r>
              <a:rPr lang="en-US" sz="2200" dirty="0" smtClean="0">
                <a:latin typeface="Consolas" charset="0"/>
                <a:cs typeface="Consolas" charset="0"/>
              </a:rPr>
              <a:t/>
            </a:r>
            <a:br>
              <a:rPr lang="en-US" sz="2200" dirty="0" smtClean="0">
                <a:latin typeface="Consolas" charset="0"/>
                <a:cs typeface="Consolas" charset="0"/>
              </a:rPr>
            </a:br>
            <a:r>
              <a:rPr lang="en-US" sz="2200" dirty="0" smtClean="0">
                <a:latin typeface="Consolas" charset="0"/>
                <a:cs typeface="Consolas" charset="0"/>
              </a:rPr>
              <a:t>		{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	</a:t>
            </a:r>
            <a:r>
              <a:rPr lang="en-US" sz="2200" dirty="0" smtClean="0">
                <a:latin typeface="Consolas" charset="0"/>
                <a:cs typeface="Consolas" charset="0"/>
              </a:rPr>
              <a:t>		?</a:t>
            </a:r>
            <a:r>
              <a:rPr lang="en-US" sz="2200" dirty="0">
                <a:latin typeface="Consolas" charset="0"/>
                <a:cs typeface="Consolas" charset="0"/>
              </a:rPr>
              <a:t>person </a:t>
            </a:r>
            <a:r>
              <a:rPr lang="en-US" sz="2200" dirty="0" err="1">
                <a:latin typeface="Consolas" charset="0"/>
                <a:cs typeface="Consolas" charset="0"/>
              </a:rPr>
              <a:t>foaf:age</a:t>
            </a:r>
            <a:r>
              <a:rPr lang="en-US" sz="2200" dirty="0">
                <a:latin typeface="Consolas" charset="0"/>
                <a:cs typeface="Consolas" charset="0"/>
              </a:rPr>
              <a:t> ?age .</a:t>
            </a:r>
            <a:br>
              <a:rPr lang="en-US" sz="2200" dirty="0">
                <a:latin typeface="Consolas" charset="0"/>
                <a:cs typeface="Consolas" charset="0"/>
              </a:rPr>
            </a:br>
            <a:r>
              <a:rPr lang="en-US" sz="2200" dirty="0">
                <a:latin typeface="Consolas" charset="0"/>
                <a:cs typeface="Consolas" charset="0"/>
              </a:rPr>
              <a:t>	</a:t>
            </a:r>
            <a:r>
              <a:rPr lang="en-US" sz="2200" dirty="0" smtClean="0">
                <a:latin typeface="Consolas" charset="0"/>
                <a:cs typeface="Consolas" charset="0"/>
              </a:rPr>
              <a:t>		FILTER </a:t>
            </a:r>
            <a:r>
              <a:rPr lang="en-US" sz="2200" dirty="0">
                <a:latin typeface="Consolas" charset="0"/>
                <a:cs typeface="Consolas" charset="0"/>
              </a:rPr>
              <a:t>(?age &gt; 17) }</a:t>
            </a:r>
            <a:br>
              <a:rPr lang="en-US" sz="2200" dirty="0">
                <a:latin typeface="Consolas" charset="0"/>
                <a:cs typeface="Consolas" charset="0"/>
              </a:rPr>
            </a:br>
            <a:r>
              <a:rPr lang="en-US" sz="2200" dirty="0">
                <a:latin typeface="Consolas" charset="0"/>
                <a:cs typeface="Consolas" charset="0"/>
              </a:rPr>
              <a:t>	</a:t>
            </a:r>
            <a:r>
              <a:rPr lang="en-US" sz="2200" dirty="0" smtClean="0">
                <a:latin typeface="Consolas" charset="0"/>
                <a:cs typeface="Consolas" charset="0"/>
              </a:rPr>
              <a:t>	}</a:t>
            </a:r>
            <a:r>
              <a:rPr lang="en-US" sz="2200" dirty="0">
                <a:latin typeface="Consolas" charset="0"/>
                <a:cs typeface="Consolas" charset="0"/>
              </a:rPr>
              <a:t/>
            </a:r>
            <a:br>
              <a:rPr lang="en-US" sz="2200" dirty="0">
                <a:latin typeface="Consolas" charset="0"/>
                <a:cs typeface="Consolas" charset="0"/>
              </a:rPr>
            </a:br>
            <a:r>
              <a:rPr lang="en-US" sz="2200" dirty="0" smtClean="0">
                <a:latin typeface="Consolas" charset="0"/>
                <a:cs typeface="Consolas" charset="0"/>
              </a:rPr>
              <a:t>	}</a:t>
            </a:r>
            <a:endParaRPr lang="en-US" sz="2200" dirty="0">
              <a:latin typeface="Consolas" charset="0"/>
              <a:cs typeface="Consolas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Sortiranje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paginacija</a:t>
            </a:r>
            <a:endParaRPr lang="en-US" dirty="0">
              <a:latin typeface="Calisto MT" charset="0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alisto MT" charset="0"/>
              </a:rPr>
              <a:t>ORDER BY </a:t>
            </a:r>
            <a:r>
              <a:rPr lang="en-US" dirty="0" err="1" smtClean="0">
                <a:latin typeface="Calisto MT" charset="0"/>
              </a:rPr>
              <a:t>za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sortiranje</a:t>
            </a:r>
            <a:endParaRPr lang="en-US" dirty="0">
              <a:latin typeface="Calisto MT" charset="0"/>
            </a:endParaRPr>
          </a:p>
          <a:p>
            <a:r>
              <a:rPr lang="en-US" b="1" dirty="0">
                <a:latin typeface="Calisto MT" charset="0"/>
              </a:rPr>
              <a:t>LIMIT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broj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rezultata</a:t>
            </a:r>
            <a:endParaRPr lang="en-US" dirty="0">
              <a:latin typeface="Calisto MT" charset="0"/>
            </a:endParaRPr>
          </a:p>
          <a:p>
            <a:r>
              <a:rPr lang="en-US" b="1" dirty="0">
                <a:latin typeface="Calisto MT" charset="0"/>
              </a:rPr>
              <a:t>OFFSET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pomeraj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prvog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rezultata</a:t>
            </a:r>
            <a:endParaRPr lang="en-US" dirty="0">
              <a:latin typeface="Calisto MT" charset="0"/>
            </a:endParaRPr>
          </a:p>
          <a:p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sto MT" charset="0"/>
              </a:rPr>
              <a:t>Q5: </a:t>
            </a:r>
            <a:r>
              <a:rPr lang="en-US" sz="3600" dirty="0" err="1" smtClean="0">
                <a:latin typeface="Calisto MT" charset="0"/>
              </a:rPr>
              <a:t>rezultati</a:t>
            </a:r>
            <a:r>
              <a:rPr lang="en-US" sz="3600" dirty="0" smtClean="0">
                <a:latin typeface="Calisto MT" charset="0"/>
              </a:rPr>
              <a:t> od </a:t>
            </a:r>
            <a:r>
              <a:rPr lang="en-US" sz="3600" dirty="0" err="1" smtClean="0">
                <a:latin typeface="Calisto MT" charset="0"/>
              </a:rPr>
              <a:t>pozicije</a:t>
            </a:r>
            <a:r>
              <a:rPr lang="en-US" sz="3600" dirty="0" smtClean="0">
                <a:latin typeface="Calisto MT" charset="0"/>
              </a:rPr>
              <a:t> 21 do </a:t>
            </a:r>
            <a:r>
              <a:rPr lang="en-US" sz="3600" dirty="0">
                <a:latin typeface="Calisto MT" charset="0"/>
              </a:rPr>
              <a:t>30 </a:t>
            </a:r>
            <a:r>
              <a:rPr lang="en-US" sz="3600" dirty="0" err="1" smtClean="0">
                <a:latin typeface="Calisto MT" charset="0"/>
              </a:rPr>
              <a:t>sortirani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po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imenu</a:t>
            </a:r>
            <a:endParaRPr lang="en-US" sz="3600" dirty="0">
              <a:latin typeface="Calisto MT" charset="0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SELECT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?person ?</a:t>
            </a:r>
            <a:r>
              <a:rPr lang="en-US" dirty="0" smtClean="0">
                <a:latin typeface="Consolas" charset="0"/>
                <a:cs typeface="Consolas" charset="0"/>
              </a:rPr>
              <a:t>name</a:t>
            </a:r>
          </a:p>
          <a:p>
            <a:pPr marL="0" indent="0"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WHERE</a:t>
            </a:r>
            <a:r>
              <a:rPr lang="en-US" dirty="0" smtClean="0">
                <a:latin typeface="Consolas" charset="0"/>
                <a:cs typeface="Consolas" charset="0"/>
              </a:rPr>
              <a:t> {</a:t>
            </a:r>
            <a:endParaRPr lang="en-US" dirty="0">
              <a:latin typeface="Consolas" charset="0"/>
              <a:cs typeface="Consolas" charset="0"/>
            </a:endParaRPr>
          </a:p>
          <a:p>
            <a:pPr marL="0" indent="0"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cs typeface="Consolas" charset="0"/>
              </a:rPr>
              <a:t>?</a:t>
            </a:r>
            <a:r>
              <a:rPr lang="en-US" dirty="0">
                <a:latin typeface="Consolas" charset="0"/>
                <a:cs typeface="Consolas" charset="0"/>
              </a:rPr>
              <a:t>person </a:t>
            </a:r>
            <a:r>
              <a:rPr lang="en-US" dirty="0" err="1">
                <a:latin typeface="Consolas" charset="0"/>
                <a:cs typeface="Consolas" charset="0"/>
              </a:rPr>
              <a:t>rdf:type</a:t>
            </a:r>
            <a:r>
              <a:rPr lang="en-US" dirty="0">
                <a:latin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cs typeface="Consolas" charset="0"/>
              </a:rPr>
              <a:t>foaf:Person</a:t>
            </a:r>
            <a:r>
              <a:rPr lang="en-US" dirty="0">
                <a:latin typeface="Consolas" charset="0"/>
                <a:cs typeface="Consolas" charset="0"/>
              </a:rPr>
              <a:t> ;</a:t>
            </a:r>
          </a:p>
          <a:p>
            <a:pPr marL="0" indent="0"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	</a:t>
            </a:r>
            <a:r>
              <a:rPr lang="en-US" dirty="0" err="1" smtClean="0">
                <a:latin typeface="Consolas" charset="0"/>
                <a:cs typeface="Consolas" charset="0"/>
              </a:rPr>
              <a:t>foaf:name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?name .</a:t>
            </a:r>
            <a:br>
              <a:rPr lang="en-US" dirty="0">
                <a:latin typeface="Consolas" charset="0"/>
                <a:cs typeface="Consolas" charset="0"/>
              </a:rPr>
            </a:br>
            <a:r>
              <a:rPr lang="en-US" dirty="0">
                <a:latin typeface="Consolas" charset="0"/>
                <a:cs typeface="Consolas" charset="0"/>
              </a:rPr>
              <a:t>}</a:t>
            </a:r>
          </a:p>
          <a:p>
            <a:pPr marL="0" indent="0">
              <a:buFont typeface="Arial" charset="0"/>
              <a:buNone/>
            </a:pPr>
            <a:r>
              <a:rPr lang="en-US" b="1" dirty="0">
                <a:latin typeface="Consolas" charset="0"/>
                <a:cs typeface="Consolas" charset="0"/>
              </a:rPr>
              <a:t>ORDER BY </a:t>
            </a:r>
            <a:r>
              <a:rPr lang="en-US" dirty="0">
                <a:latin typeface="Consolas" charset="0"/>
                <a:cs typeface="Consolas" charset="0"/>
              </a:rPr>
              <a:t>?name</a:t>
            </a:r>
            <a:br>
              <a:rPr lang="en-US" dirty="0">
                <a:latin typeface="Consolas" charset="0"/>
                <a:cs typeface="Consolas" charset="0"/>
              </a:rPr>
            </a:br>
            <a:r>
              <a:rPr lang="en-US" b="1" dirty="0">
                <a:latin typeface="Consolas" charset="0"/>
                <a:cs typeface="Consolas" charset="0"/>
              </a:rPr>
              <a:t>LIMIT </a:t>
            </a:r>
            <a:r>
              <a:rPr lang="en-US" dirty="0">
                <a:latin typeface="Consolas" charset="0"/>
                <a:cs typeface="Consolas" charset="0"/>
              </a:rPr>
              <a:t>10</a:t>
            </a:r>
            <a:br>
              <a:rPr lang="en-US" dirty="0">
                <a:latin typeface="Consolas" charset="0"/>
                <a:cs typeface="Consolas" charset="0"/>
              </a:rPr>
            </a:br>
            <a:r>
              <a:rPr lang="en-US" b="1" dirty="0">
                <a:latin typeface="Consolas" charset="0"/>
                <a:cs typeface="Consolas" charset="0"/>
              </a:rPr>
              <a:t>OFFSET</a:t>
            </a:r>
            <a:r>
              <a:rPr lang="en-US" dirty="0">
                <a:latin typeface="Consolas" charset="0"/>
                <a:cs typeface="Consolas" charset="0"/>
              </a:rPr>
              <a:t> 20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Semantic Web Layer Cake</a:t>
            </a:r>
          </a:p>
        </p:txBody>
      </p:sp>
      <p:pic>
        <p:nvPicPr>
          <p:cNvPr id="18434" name="Picture 6" descr="layerCa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38" y="1752600"/>
            <a:ext cx="4446587" cy="466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543175" y="3798888"/>
            <a:ext cx="1001713" cy="1138237"/>
          </a:xfrm>
          <a:prstGeom prst="roundRect">
            <a:avLst/>
          </a:prstGeom>
          <a:noFill/>
          <a:ln w="50800" cmpd="sng">
            <a:solidFill>
              <a:srgbClr val="FF1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BOUND</a:t>
            </a:r>
            <a:endParaRPr lang="en-US" dirty="0">
              <a:latin typeface="Calisto MT" charset="0"/>
            </a:endParaRP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Proverava</a:t>
            </a:r>
            <a:r>
              <a:rPr lang="en-US" dirty="0" smtClean="0">
                <a:latin typeface="Calisto MT" charset="0"/>
              </a:rPr>
              <a:t> da li </a:t>
            </a:r>
            <a:r>
              <a:rPr lang="en-US" dirty="0" err="1" smtClean="0">
                <a:latin typeface="Calisto MT" charset="0"/>
              </a:rPr>
              <a:t>varijabla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ima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vrednost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ili</a:t>
            </a:r>
            <a:r>
              <a:rPr lang="en-US" dirty="0" smtClean="0">
                <a:latin typeface="Calisto MT" charset="0"/>
              </a:rPr>
              <a:t> ne. </a:t>
            </a:r>
            <a:r>
              <a:rPr lang="en-US" dirty="0" err="1" smtClean="0">
                <a:latin typeface="Calisto MT" charset="0"/>
              </a:rPr>
              <a:t>Može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koristiti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u </a:t>
            </a:r>
            <a:r>
              <a:rPr lang="en-US" dirty="0" err="1" smtClean="0">
                <a:latin typeface="Calisto MT" charset="0"/>
              </a:rPr>
              <a:t>negaciji</a:t>
            </a:r>
            <a:r>
              <a:rPr lang="en-US" dirty="0" smtClean="0">
                <a:latin typeface="Calisto MT" charset="0"/>
              </a:rPr>
              <a:t>.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sto MT" charset="0"/>
              </a:rPr>
              <a:t>Q6: </a:t>
            </a:r>
            <a:r>
              <a:rPr lang="en-US" sz="3600" dirty="0" err="1" smtClean="0">
                <a:latin typeface="Calisto MT" charset="0"/>
              </a:rPr>
              <a:t>osobe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koje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nisu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kreatori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nijednog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dela</a:t>
            </a:r>
            <a:endParaRPr lang="en-US" sz="3600" dirty="0">
              <a:latin typeface="Calisto MT" charset="0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SELECT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?</a:t>
            </a:r>
            <a:r>
              <a:rPr lang="en-US" dirty="0" smtClean="0">
                <a:latin typeface="Consolas" charset="0"/>
                <a:cs typeface="Consolas" charset="0"/>
              </a:rPr>
              <a:t>name</a:t>
            </a:r>
          </a:p>
          <a:p>
            <a:pPr marL="0" indent="0"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WHERE</a:t>
            </a:r>
            <a:r>
              <a:rPr lang="en-US" dirty="0" smtClean="0">
                <a:latin typeface="Consolas" charset="0"/>
                <a:cs typeface="Consolas" charset="0"/>
              </a:rPr>
              <a:t> {</a:t>
            </a:r>
          </a:p>
          <a:p>
            <a:pPr marL="0" indent="0"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cs typeface="Consolas" charset="0"/>
              </a:rPr>
              <a:t>?</a:t>
            </a:r>
            <a:r>
              <a:rPr lang="en-US" dirty="0">
                <a:latin typeface="Consolas" charset="0"/>
                <a:cs typeface="Consolas" charset="0"/>
              </a:rPr>
              <a:t>person </a:t>
            </a:r>
            <a:r>
              <a:rPr lang="en-US" dirty="0" err="1">
                <a:latin typeface="Consolas" charset="0"/>
                <a:cs typeface="Consolas" charset="0"/>
              </a:rPr>
              <a:t>foaf:name</a:t>
            </a:r>
            <a:r>
              <a:rPr lang="en-US" dirty="0">
                <a:latin typeface="Consolas" charset="0"/>
                <a:cs typeface="Consolas" charset="0"/>
              </a:rPr>
              <a:t> ?name </a:t>
            </a:r>
            <a:r>
              <a:rPr lang="en-US" dirty="0" smtClean="0">
                <a:latin typeface="Consolas" charset="0"/>
                <a:cs typeface="Consolas" charset="0"/>
              </a:rPr>
              <a:t>.</a:t>
            </a:r>
          </a:p>
          <a:p>
            <a:pPr marL="0" indent="0">
              <a:buFont typeface="Arial" charset="0"/>
              <a:buNone/>
            </a:pPr>
            <a:r>
              <a:rPr lang="en-US" b="1" dirty="0">
                <a:latin typeface="Consolas" charset="0"/>
                <a:cs typeface="Consolas" charset="0"/>
              </a:rPr>
              <a:t>	</a:t>
            </a:r>
            <a:r>
              <a:rPr lang="en-US" b="1" dirty="0" smtClean="0">
                <a:latin typeface="Consolas" charset="0"/>
                <a:cs typeface="Consolas" charset="0"/>
              </a:rPr>
              <a:t>OPTIONAL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{ ?person </a:t>
            </a:r>
            <a:r>
              <a:rPr lang="en-US" dirty="0" err="1">
                <a:latin typeface="Consolas" charset="0"/>
                <a:cs typeface="Consolas" charset="0"/>
              </a:rPr>
              <a:t>foaf:maker</a:t>
            </a:r>
            <a:r>
              <a:rPr lang="en-US" dirty="0">
                <a:latin typeface="Consolas" charset="0"/>
                <a:cs typeface="Consolas" charset="0"/>
              </a:rPr>
              <a:t> ?x } </a:t>
            </a:r>
          </a:p>
          <a:p>
            <a:pPr marL="0" indent="0">
              <a:buFont typeface="Arial" charset="0"/>
              <a:buNone/>
            </a:pPr>
            <a:r>
              <a:rPr lang="en-US" b="1" dirty="0">
                <a:latin typeface="Consolas" charset="0"/>
                <a:cs typeface="Consolas" charset="0"/>
              </a:rPr>
              <a:t>	</a:t>
            </a:r>
            <a:r>
              <a:rPr lang="en-US" b="1" dirty="0" smtClean="0">
                <a:latin typeface="Consolas" charset="0"/>
                <a:cs typeface="Consolas" charset="0"/>
              </a:rPr>
              <a:t>FILTER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( </a:t>
            </a:r>
            <a:r>
              <a:rPr lang="en-US" dirty="0" smtClean="0">
                <a:latin typeface="Consolas" charset="0"/>
                <a:cs typeface="Consolas" charset="0"/>
              </a:rPr>
              <a:t>!bound</a:t>
            </a:r>
            <a:r>
              <a:rPr lang="en-US" dirty="0">
                <a:latin typeface="Consolas" charset="0"/>
                <a:cs typeface="Consolas" charset="0"/>
              </a:rPr>
              <a:t>(?x</a:t>
            </a:r>
            <a:r>
              <a:rPr lang="en-US" dirty="0" smtClean="0">
                <a:latin typeface="Consolas" charset="0"/>
                <a:cs typeface="Consolas" charset="0"/>
              </a:rPr>
              <a:t>) )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latin typeface="Consolas" charset="0"/>
                <a:cs typeface="Consolas" charset="0"/>
              </a:rPr>
              <a:t>} </a:t>
            </a:r>
            <a:endParaRPr lang="en-US" dirty="0">
              <a:latin typeface="Consolas" charset="0"/>
              <a:cs typeface="Consolas" charset="0"/>
            </a:endParaRPr>
          </a:p>
          <a:p>
            <a:pPr marL="0" indent="0">
              <a:buFont typeface="Arial" charset="0"/>
              <a:buNone/>
            </a:pPr>
            <a:endParaRPr lang="en-US" dirty="0">
              <a:latin typeface="Consolas" charset="0"/>
              <a:cs typeface="Consola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Koristi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za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proveru</a:t>
            </a:r>
            <a:r>
              <a:rPr lang="en-US" dirty="0" smtClean="0">
                <a:latin typeface="Calisto MT" charset="0"/>
              </a:rPr>
              <a:t> da li </a:t>
            </a:r>
            <a:r>
              <a:rPr lang="en-US" dirty="0" err="1" smtClean="0">
                <a:latin typeface="Calisto MT" charset="0"/>
              </a:rPr>
              <a:t>neki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upit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ima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rezultat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ili</a:t>
            </a:r>
            <a:r>
              <a:rPr lang="en-US" dirty="0" smtClean="0">
                <a:latin typeface="Calisto MT" charset="0"/>
              </a:rPr>
              <a:t> ne</a:t>
            </a:r>
            <a:endParaRPr lang="en-US" dirty="0">
              <a:latin typeface="Calisto MT" charset="0"/>
            </a:endParaRPr>
          </a:p>
          <a:p>
            <a:r>
              <a:rPr lang="en-US" dirty="0" err="1" smtClean="0">
                <a:latin typeface="Calisto MT" charset="0"/>
              </a:rPr>
              <a:t>Vraća</a:t>
            </a:r>
            <a:r>
              <a:rPr lang="en-US" dirty="0" smtClean="0">
                <a:latin typeface="Calisto MT" charset="0"/>
              </a:rPr>
              <a:t> true </a:t>
            </a:r>
            <a:r>
              <a:rPr lang="en-US" dirty="0" err="1" smtClean="0">
                <a:latin typeface="Calisto MT" charset="0"/>
              </a:rPr>
              <a:t>ili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>
                <a:latin typeface="Calisto MT" charset="0"/>
              </a:rPr>
              <a:t>false. </a:t>
            </a:r>
            <a:r>
              <a:rPr lang="en-US" dirty="0" smtClean="0">
                <a:latin typeface="Calisto MT" charset="0"/>
              </a:rPr>
              <a:t>Ne </a:t>
            </a:r>
            <a:r>
              <a:rPr lang="en-US" dirty="0" err="1" smtClean="0">
                <a:latin typeface="Calisto MT" charset="0"/>
              </a:rPr>
              <a:t>dobijaju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nikakvi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podaci</a:t>
            </a:r>
            <a:r>
              <a:rPr lang="en-US" dirty="0" smtClean="0">
                <a:latin typeface="Calisto MT" charset="0"/>
              </a:rPr>
              <a:t> o </a:t>
            </a:r>
            <a:r>
              <a:rPr lang="en-US" dirty="0" err="1" smtClean="0">
                <a:latin typeface="Calisto MT" charset="0"/>
              </a:rPr>
              <a:t>mogućim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rezultatima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upita</a:t>
            </a:r>
            <a:r>
              <a:rPr lang="en-US" dirty="0" smtClean="0">
                <a:latin typeface="Calisto MT" charset="0"/>
              </a:rPr>
              <a:t>, </a:t>
            </a:r>
            <a:r>
              <a:rPr lang="en-US" dirty="0" err="1" smtClean="0">
                <a:latin typeface="Calisto MT" charset="0"/>
              </a:rPr>
              <a:t>već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samo</a:t>
            </a:r>
            <a:r>
              <a:rPr lang="en-US" dirty="0" smtClean="0">
                <a:latin typeface="Calisto MT" charset="0"/>
              </a:rPr>
              <a:t> da li </a:t>
            </a:r>
            <a:r>
              <a:rPr lang="en-US" dirty="0" err="1" smtClean="0">
                <a:latin typeface="Calisto MT" charset="0"/>
              </a:rPr>
              <a:t>postoji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rezultat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ili</a:t>
            </a:r>
            <a:r>
              <a:rPr lang="en-US" dirty="0" smtClean="0">
                <a:latin typeface="Calisto MT" charset="0"/>
              </a:rPr>
              <a:t> ne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sto MT" charset="0"/>
              </a:rPr>
              <a:t>Q7: </a:t>
            </a:r>
            <a:r>
              <a:rPr lang="en-US" sz="3600" dirty="0" smtClean="0">
                <a:latin typeface="Calisto MT" charset="0"/>
              </a:rPr>
              <a:t>da li </a:t>
            </a:r>
            <a:r>
              <a:rPr lang="en-US" sz="3600" dirty="0" err="1" smtClean="0">
                <a:latin typeface="Calisto MT" charset="0"/>
              </a:rPr>
              <a:t>postoje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osobe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starije</a:t>
            </a:r>
            <a:r>
              <a:rPr lang="en-US" sz="3600" dirty="0" smtClean="0">
                <a:latin typeface="Calisto MT" charset="0"/>
              </a:rPr>
              <a:t> od 17 </a:t>
            </a:r>
            <a:r>
              <a:rPr lang="en-US" sz="3600" dirty="0" err="1" smtClean="0">
                <a:latin typeface="Calisto MT" charset="0"/>
              </a:rPr>
              <a:t>godina</a:t>
            </a:r>
            <a:r>
              <a:rPr lang="en-US" sz="3600" dirty="0" smtClean="0">
                <a:latin typeface="Calisto MT" charset="0"/>
              </a:rPr>
              <a:t>?</a:t>
            </a:r>
            <a:endParaRPr lang="en-US" sz="3600" dirty="0">
              <a:latin typeface="Calisto MT" charset="0"/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7432675" cy="3932238"/>
          </a:xfrm>
        </p:spPr>
        <p:txBody>
          <a:bodyPr/>
          <a:lstStyle/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ASK</a:t>
            </a:r>
            <a:endParaRPr lang="en-US" b="1" dirty="0">
              <a:latin typeface="Consolas" charset="0"/>
              <a:cs typeface="Consolas" charset="0"/>
            </a:endParaRP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dirty="0" smtClean="0">
                <a:latin typeface="Consolas" charset="0"/>
                <a:cs typeface="Consolas" charset="0"/>
              </a:rPr>
              <a:t>{</a:t>
            </a: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dirty="0" smtClean="0">
                <a:latin typeface="Consolas" charset="0"/>
                <a:cs typeface="Consolas" charset="0"/>
              </a:rPr>
              <a:t>	?person </a:t>
            </a:r>
            <a:r>
              <a:rPr lang="en-US" dirty="0" err="1" smtClean="0">
                <a:latin typeface="Consolas" charset="0"/>
                <a:cs typeface="Consolas" charset="0"/>
              </a:rPr>
              <a:t>foaf</a:t>
            </a:r>
            <a:r>
              <a:rPr lang="en-US" dirty="0" err="1" smtClean="0">
                <a:latin typeface="Consolas" charset="0"/>
                <a:cs typeface="Consolas" charset="0"/>
              </a:rPr>
              <a:t>:age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cs typeface="Consolas" charset="0"/>
              </a:rPr>
              <a:t>?age .</a:t>
            </a: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b="1" dirty="0">
                <a:latin typeface="Consolas" charset="0"/>
                <a:cs typeface="Consolas" charset="0"/>
              </a:rPr>
              <a:t>	</a:t>
            </a:r>
            <a:r>
              <a:rPr lang="en-US" b="1" dirty="0" smtClean="0">
                <a:latin typeface="Consolas" charset="0"/>
                <a:cs typeface="Consolas" charset="0"/>
              </a:rPr>
              <a:t>FILTER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(?age &gt; 17</a:t>
            </a:r>
            <a:r>
              <a:rPr lang="en-US" dirty="0" smtClean="0">
                <a:latin typeface="Consolas" charset="0"/>
                <a:cs typeface="Consolas" charset="0"/>
              </a:rPr>
              <a:t>)</a:t>
            </a: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dirty="0" smtClean="0">
                <a:latin typeface="Consolas" charset="0"/>
                <a:cs typeface="Consolas" charset="0"/>
              </a:rPr>
              <a:t>}</a:t>
            </a:r>
            <a:endParaRPr lang="en-US" dirty="0">
              <a:latin typeface="Consolas" charset="0"/>
              <a:cs typeface="Consola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CONSTRUCT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Calisto MT" charset="0"/>
              </a:rPr>
              <a:t>Kreira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novi</a:t>
            </a:r>
            <a:r>
              <a:rPr lang="en-US" dirty="0" smtClean="0">
                <a:latin typeface="Calisto MT" charset="0"/>
              </a:rPr>
              <a:t> RDF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na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osnovu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rezultata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upita</a:t>
            </a:r>
            <a:r>
              <a:rPr lang="en-US" dirty="0" smtClean="0">
                <a:latin typeface="Calisto MT" charset="0"/>
              </a:rPr>
              <a:t> </a:t>
            </a:r>
          </a:p>
          <a:p>
            <a:pPr eaLnBrk="1" hangingPunct="1"/>
            <a:r>
              <a:rPr lang="en-US" dirty="0" smtClean="0">
                <a:latin typeface="Calisto MT" charset="0"/>
              </a:rPr>
              <a:t>CONSTRUCT </a:t>
            </a:r>
            <a:r>
              <a:rPr lang="en-US" dirty="0" err="1" smtClean="0">
                <a:latin typeface="Calisto MT" charset="0"/>
              </a:rPr>
              <a:t>upit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za</a:t>
            </a:r>
            <a:r>
              <a:rPr lang="en-US" dirty="0" smtClean="0">
                <a:latin typeface="Calisto MT" charset="0"/>
              </a:rPr>
              <a:t> RDF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pruža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slične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funkcionalnosti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kao</a:t>
            </a:r>
            <a:r>
              <a:rPr lang="en-US" dirty="0" smtClean="0">
                <a:latin typeface="Calisto MT" charset="0"/>
              </a:rPr>
              <a:t> XSLT </a:t>
            </a:r>
            <a:r>
              <a:rPr lang="en-US" dirty="0" err="1" smtClean="0">
                <a:latin typeface="Calisto MT" charset="0"/>
              </a:rPr>
              <a:t>za</a:t>
            </a:r>
            <a:r>
              <a:rPr lang="en-US" dirty="0" smtClean="0">
                <a:latin typeface="Calisto MT" charset="0"/>
              </a:rPr>
              <a:t> XML </a:t>
            </a:r>
            <a:r>
              <a:rPr lang="en-US" dirty="0" err="1" smtClean="0">
                <a:latin typeface="Calisto MT" charset="0"/>
              </a:rPr>
              <a:t>podatke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sto MT" charset="0"/>
              </a:rPr>
              <a:t>Q8: </a:t>
            </a:r>
            <a:r>
              <a:rPr lang="en-US" sz="3600" dirty="0" err="1" smtClean="0">
                <a:latin typeface="Calisto MT" charset="0"/>
              </a:rPr>
              <a:t>vraća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graf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sa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instancama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klase</a:t>
            </a:r>
            <a:r>
              <a:rPr lang="en-US" sz="3600" dirty="0" smtClean="0">
                <a:latin typeface="Calisto MT" charset="0"/>
              </a:rPr>
              <a:t> Adult </a:t>
            </a:r>
            <a:r>
              <a:rPr lang="en-US" sz="3600" dirty="0" err="1" smtClean="0">
                <a:latin typeface="Calisto MT" charset="0"/>
              </a:rPr>
              <a:t>za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osobe</a:t>
            </a:r>
            <a:r>
              <a:rPr lang="en-US" sz="3600" dirty="0" smtClean="0">
                <a:latin typeface="Calisto MT" charset="0"/>
              </a:rPr>
              <a:t> </a:t>
            </a:r>
            <a:r>
              <a:rPr lang="en-US" sz="3600" dirty="0" err="1" smtClean="0">
                <a:latin typeface="Calisto MT" charset="0"/>
              </a:rPr>
              <a:t>starije</a:t>
            </a:r>
            <a:r>
              <a:rPr lang="en-US" sz="3600" dirty="0" smtClean="0">
                <a:latin typeface="Calisto MT" charset="0"/>
              </a:rPr>
              <a:t> od 17 </a:t>
            </a:r>
            <a:r>
              <a:rPr lang="en-US" sz="3600" dirty="0" err="1" smtClean="0">
                <a:latin typeface="Calisto MT" charset="0"/>
              </a:rPr>
              <a:t>godina</a:t>
            </a:r>
            <a:endParaRPr lang="en-US" sz="3600" dirty="0">
              <a:latin typeface="Calisto MT" charset="0"/>
            </a:endParaRP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900113" y="1844675"/>
            <a:ext cx="7345362" cy="4516438"/>
          </a:xfrm>
        </p:spPr>
        <p:txBody>
          <a:bodyPr/>
          <a:lstStyle/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b="1" dirty="0" smtClean="0">
                <a:latin typeface="Consolas" charset="0"/>
                <a:cs typeface="Consolas" charset="0"/>
              </a:rPr>
              <a:t>CONSTRUCT</a:t>
            </a:r>
            <a:r>
              <a:rPr lang="en-US" sz="2200" b="1" dirty="0">
                <a:latin typeface="Consolas" charset="0"/>
                <a:cs typeface="Consolas" charset="0"/>
              </a:rPr>
              <a:t> </a:t>
            </a:r>
            <a:endParaRPr lang="en-US" sz="2200" b="1" dirty="0" smtClean="0">
              <a:latin typeface="Consolas" charset="0"/>
              <a:cs typeface="Consolas" charset="0"/>
            </a:endParaRP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dirty="0" smtClean="0">
                <a:latin typeface="Consolas" charset="0"/>
                <a:cs typeface="Consolas" charset="0"/>
              </a:rPr>
              <a:t>{</a:t>
            </a:r>
            <a:endParaRPr lang="en-US" sz="2200" dirty="0">
              <a:latin typeface="Consolas" charset="0"/>
              <a:cs typeface="Consolas" charset="0"/>
            </a:endParaRP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	</a:t>
            </a:r>
            <a:r>
              <a:rPr lang="en-US" sz="2200" dirty="0" smtClean="0">
                <a:latin typeface="Consolas" charset="0"/>
                <a:cs typeface="Consolas" charset="0"/>
              </a:rPr>
              <a:t>?</a:t>
            </a:r>
            <a:r>
              <a:rPr lang="en-US" sz="2200" dirty="0">
                <a:latin typeface="Consolas" charset="0"/>
                <a:cs typeface="Consolas" charset="0"/>
              </a:rPr>
              <a:t>person </a:t>
            </a:r>
            <a:r>
              <a:rPr lang="en-US" sz="2200" dirty="0" err="1">
                <a:latin typeface="Consolas" charset="0"/>
                <a:cs typeface="Consolas" charset="0"/>
              </a:rPr>
              <a:t>rdf:type</a:t>
            </a:r>
            <a:r>
              <a:rPr lang="en-US" sz="2200" dirty="0">
                <a:latin typeface="Consolas" charset="0"/>
                <a:cs typeface="Consolas" charset="0"/>
              </a:rPr>
              <a:t> </a:t>
            </a:r>
            <a:r>
              <a:rPr lang="en-US" sz="2200" dirty="0" err="1">
                <a:latin typeface="Consolas" charset="0"/>
                <a:cs typeface="Consolas" charset="0"/>
              </a:rPr>
              <a:t>ex:Adult</a:t>
            </a:r>
            <a:r>
              <a:rPr lang="en-US" sz="2200" dirty="0">
                <a:latin typeface="Consolas" charset="0"/>
                <a:cs typeface="Consolas" charset="0"/>
              </a:rPr>
              <a:t> .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dirty="0">
                <a:latin typeface="Consolas" charset="0"/>
                <a:cs typeface="Consolas" charset="0"/>
              </a:rPr>
              <a:t>}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b="1" dirty="0" smtClean="0">
                <a:latin typeface="Consolas" charset="0"/>
                <a:cs typeface="Consolas" charset="0"/>
              </a:rPr>
              <a:t>WHERE</a:t>
            </a: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dirty="0" smtClean="0">
                <a:latin typeface="Consolas" charset="0"/>
                <a:cs typeface="Consolas" charset="0"/>
              </a:rPr>
              <a:t>{</a:t>
            </a:r>
            <a:endParaRPr lang="en-US" sz="2200" dirty="0">
              <a:latin typeface="Consolas" charset="0"/>
              <a:cs typeface="Consolas" charset="0"/>
            </a:endParaRP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dirty="0" smtClean="0">
                <a:latin typeface="Consolas" charset="0"/>
                <a:cs typeface="Consolas" charset="0"/>
              </a:rPr>
              <a:t>	?</a:t>
            </a:r>
            <a:r>
              <a:rPr lang="en-US" sz="2200" dirty="0">
                <a:latin typeface="Consolas" charset="0"/>
                <a:cs typeface="Consolas" charset="0"/>
              </a:rPr>
              <a:t>person </a:t>
            </a:r>
            <a:r>
              <a:rPr lang="en-US" sz="2200" dirty="0" err="1">
                <a:latin typeface="Consolas" charset="0"/>
                <a:cs typeface="Consolas" charset="0"/>
              </a:rPr>
              <a:t>foaf:age</a:t>
            </a:r>
            <a:r>
              <a:rPr lang="en-US" sz="2200" dirty="0">
                <a:latin typeface="Consolas" charset="0"/>
                <a:cs typeface="Consolas" charset="0"/>
              </a:rPr>
              <a:t> ?age </a:t>
            </a:r>
            <a:r>
              <a:rPr lang="en-US" sz="2200" dirty="0" smtClean="0">
                <a:latin typeface="Consolas" charset="0"/>
                <a:cs typeface="Consolas" charset="0"/>
              </a:rPr>
              <a:t>.</a:t>
            </a:r>
            <a:endParaRPr lang="en-US" sz="2200" dirty="0">
              <a:latin typeface="Consolas" charset="0"/>
              <a:cs typeface="Consolas" charset="0"/>
            </a:endParaRPr>
          </a:p>
          <a:p>
            <a:pPr marL="0" indent="0">
              <a:spcBef>
                <a:spcPts val="800"/>
              </a:spcBef>
              <a:buFont typeface="Arial" charset="0"/>
              <a:buNone/>
            </a:pPr>
            <a:r>
              <a:rPr lang="en-US" sz="2200" b="1" dirty="0">
                <a:latin typeface="Consolas" charset="0"/>
                <a:cs typeface="Consolas" charset="0"/>
              </a:rPr>
              <a:t>	</a:t>
            </a:r>
            <a:r>
              <a:rPr lang="en-US" sz="2200" b="1" dirty="0" smtClean="0">
                <a:latin typeface="Consolas" charset="0"/>
                <a:cs typeface="Consolas" charset="0"/>
              </a:rPr>
              <a:t>FILTER</a:t>
            </a:r>
            <a:r>
              <a:rPr lang="en-US" sz="2200" dirty="0" smtClean="0">
                <a:latin typeface="Consolas" charset="0"/>
                <a:cs typeface="Consolas" charset="0"/>
              </a:rPr>
              <a:t> </a:t>
            </a:r>
            <a:r>
              <a:rPr lang="en-US" sz="2200" dirty="0">
                <a:latin typeface="Consolas" charset="0"/>
                <a:cs typeface="Consolas" charset="0"/>
              </a:rPr>
              <a:t>(?age &gt; 17) </a:t>
            </a:r>
            <a:br>
              <a:rPr lang="en-US" sz="2200" dirty="0">
                <a:latin typeface="Consolas" charset="0"/>
                <a:cs typeface="Consolas" charset="0"/>
              </a:rPr>
            </a:br>
            <a:r>
              <a:rPr lang="en-US" sz="2200" dirty="0" smtClean="0">
                <a:latin typeface="Consolas" charset="0"/>
                <a:cs typeface="Consolas" charset="0"/>
              </a:rPr>
              <a:t>}</a:t>
            </a:r>
            <a:endParaRPr lang="en-US" sz="2200" dirty="0">
              <a:latin typeface="Consolas" charset="0"/>
              <a:cs typeface="Consola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DESCRIBE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Vraća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koji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sadrži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sve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relacije</a:t>
            </a:r>
            <a:r>
              <a:rPr lang="en-US" dirty="0" smtClean="0">
                <a:latin typeface="Calisto MT" charset="0"/>
              </a:rPr>
              <a:t> (</a:t>
            </a:r>
            <a:r>
              <a:rPr lang="en-US" dirty="0" err="1" smtClean="0">
                <a:latin typeface="Calisto MT" charset="0"/>
              </a:rPr>
              <a:t>propertije</a:t>
            </a:r>
            <a:r>
              <a:rPr lang="en-US" dirty="0" smtClean="0">
                <a:latin typeface="Calisto MT" charset="0"/>
              </a:rPr>
              <a:t>) </a:t>
            </a:r>
            <a:r>
              <a:rPr lang="en-US" dirty="0" err="1" smtClean="0">
                <a:latin typeface="Calisto MT" charset="0"/>
              </a:rPr>
              <a:t>resursa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koji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su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opisani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paternom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Q9: </a:t>
            </a:r>
            <a:r>
              <a:rPr lang="en-US" sz="4000" dirty="0" err="1" smtClean="0">
                <a:latin typeface="Calisto MT" charset="0"/>
              </a:rPr>
              <a:t>vratiti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sve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informacije</a:t>
            </a:r>
            <a:r>
              <a:rPr lang="en-US" sz="4000" dirty="0" smtClean="0">
                <a:latin typeface="Calisto MT" charset="0"/>
              </a:rPr>
              <a:t> o </a:t>
            </a:r>
            <a:r>
              <a:rPr lang="en-US" sz="4000" dirty="0" err="1" smtClean="0">
                <a:latin typeface="Calisto MT" charset="0"/>
              </a:rPr>
              <a:t>osobi</a:t>
            </a:r>
            <a:r>
              <a:rPr lang="en-US" sz="4000" dirty="0" smtClean="0">
                <a:latin typeface="Calisto MT" charset="0"/>
              </a:rPr>
              <a:t> </a:t>
            </a:r>
            <a:r>
              <a:rPr lang="en-US" sz="4000" dirty="0" err="1" smtClean="0">
                <a:latin typeface="Calisto MT" charset="0"/>
              </a:rPr>
              <a:t>koja</a:t>
            </a:r>
            <a:r>
              <a:rPr lang="en-US" sz="4000" dirty="0" smtClean="0">
                <a:latin typeface="Calisto MT" charset="0"/>
              </a:rPr>
              <a:t> se </a:t>
            </a:r>
            <a:r>
              <a:rPr lang="en-US" sz="4000" dirty="0" err="1" smtClean="0">
                <a:latin typeface="Calisto MT" charset="0"/>
              </a:rPr>
              <a:t>zove</a:t>
            </a:r>
            <a:r>
              <a:rPr lang="en-US" sz="4000" dirty="0" smtClean="0">
                <a:latin typeface="Calisto MT" charset="0"/>
              </a:rPr>
              <a:t> “</a:t>
            </a:r>
            <a:r>
              <a:rPr lang="en-US" sz="4000" dirty="0">
                <a:latin typeface="Calisto MT" charset="0"/>
              </a:rPr>
              <a:t>John Smith”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DESCRIBE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cs typeface="Consolas" charset="0"/>
              </a:rPr>
              <a:t>?</a:t>
            </a:r>
            <a:r>
              <a:rPr lang="en-US" dirty="0" smtClean="0">
                <a:latin typeface="Consolas" charset="0"/>
                <a:cs typeface="Consolas" charset="0"/>
              </a:rPr>
              <a:t>person</a:t>
            </a: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b="1" dirty="0" smtClean="0">
                <a:latin typeface="Consolas" charset="0"/>
                <a:cs typeface="Consolas" charset="0"/>
              </a:rPr>
              <a:t>WHERE </a:t>
            </a:r>
            <a:r>
              <a:rPr lang="en-US" dirty="0" smtClean="0">
                <a:latin typeface="Consolas" charset="0"/>
                <a:cs typeface="Consolas" charset="0"/>
              </a:rPr>
              <a:t>{</a:t>
            </a:r>
            <a:endParaRPr lang="en-US" dirty="0">
              <a:latin typeface="Consolas" charset="0"/>
              <a:cs typeface="Consolas" charset="0"/>
            </a:endParaRP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cs typeface="Consolas" charset="0"/>
              </a:rPr>
              <a:t>?</a:t>
            </a:r>
            <a:r>
              <a:rPr lang="en-US" dirty="0">
                <a:latin typeface="Consolas" charset="0"/>
                <a:cs typeface="Consolas" charset="0"/>
              </a:rPr>
              <a:t>person </a:t>
            </a:r>
            <a:r>
              <a:rPr lang="en-US" dirty="0" err="1">
                <a:latin typeface="Consolas" charset="0"/>
                <a:cs typeface="Consolas" charset="0"/>
              </a:rPr>
              <a:t>foaf:type</a:t>
            </a:r>
            <a:r>
              <a:rPr lang="en-US" dirty="0">
                <a:latin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cs typeface="Consolas" charset="0"/>
              </a:rPr>
              <a:t>foaf:Person</a:t>
            </a:r>
            <a:r>
              <a:rPr lang="en-US" dirty="0">
                <a:latin typeface="Consolas" charset="0"/>
                <a:cs typeface="Consolas" charset="0"/>
              </a:rPr>
              <a:t> ;</a:t>
            </a:r>
            <a:endParaRPr lang="en-US" dirty="0" smtClean="0">
              <a:latin typeface="Consolas" charset="0"/>
              <a:cs typeface="Consolas" charset="0"/>
            </a:endParaRP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dirty="0">
                <a:latin typeface="Consolas" charset="0"/>
                <a:cs typeface="Consolas" charset="0"/>
              </a:rPr>
              <a:t>		</a:t>
            </a:r>
            <a:r>
              <a:rPr lang="en-US" dirty="0" err="1" smtClean="0">
                <a:latin typeface="Consolas" charset="0"/>
                <a:cs typeface="Consolas" charset="0"/>
              </a:rPr>
              <a:t>foaf:name</a:t>
            </a:r>
            <a:r>
              <a:rPr lang="en-US" dirty="0" smtClean="0">
                <a:latin typeface="Consolas" charset="0"/>
                <a:cs typeface="Consolas" charset="0"/>
              </a:rPr>
              <a:t> </a:t>
            </a:r>
            <a:r>
              <a:rPr lang="ja-JP" altLang="en-US" dirty="0">
                <a:latin typeface="Consolas" charset="0"/>
                <a:cs typeface="Consolas" charset="0"/>
              </a:rPr>
              <a:t>“</a:t>
            </a:r>
            <a:r>
              <a:rPr lang="en-US" altLang="ja-JP" dirty="0">
                <a:latin typeface="Consolas" charset="0"/>
                <a:cs typeface="Consolas" charset="0"/>
              </a:rPr>
              <a:t>John Smith</a:t>
            </a:r>
            <a:r>
              <a:rPr lang="ja-JP" altLang="en-US" dirty="0">
                <a:latin typeface="Consolas" charset="0"/>
                <a:cs typeface="Consolas" charset="0"/>
              </a:rPr>
              <a:t>”</a:t>
            </a:r>
            <a:r>
              <a:rPr lang="en-US" altLang="ja-JP" dirty="0">
                <a:latin typeface="Consolas" charset="0"/>
                <a:cs typeface="Consolas" charset="0"/>
              </a:rPr>
              <a:t> </a:t>
            </a:r>
            <a:r>
              <a:rPr lang="en-US" altLang="ja-JP" dirty="0" smtClean="0">
                <a:latin typeface="Consolas" charset="0"/>
                <a:cs typeface="Consolas" charset="0"/>
              </a:rPr>
              <a:t>.</a:t>
            </a:r>
          </a:p>
          <a:p>
            <a:pPr marL="0" indent="0">
              <a:spcBef>
                <a:spcPts val="1400"/>
              </a:spcBef>
              <a:buFont typeface="Arial" charset="0"/>
              <a:buNone/>
            </a:pPr>
            <a:r>
              <a:rPr lang="en-US" dirty="0" smtClean="0">
                <a:latin typeface="Consolas" charset="0"/>
                <a:cs typeface="Consolas" charset="0"/>
              </a:rPr>
              <a:t>}</a:t>
            </a:r>
            <a:endParaRPr lang="en-US" dirty="0">
              <a:latin typeface="Consolas" charset="0"/>
              <a:cs typeface="Consolas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Korisni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linkovi</a:t>
            </a:r>
            <a:endParaRPr lang="en-US" dirty="0">
              <a:latin typeface="Calisto MT" charset="0"/>
            </a:endParaRP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7345362" cy="4216400"/>
          </a:xfrm>
        </p:spPr>
        <p:txBody>
          <a:bodyPr/>
          <a:lstStyle/>
          <a:p>
            <a:r>
              <a:rPr lang="en-US">
                <a:latin typeface="Calisto MT" charset="0"/>
              </a:rPr>
              <a:t>“SPARQL By Example”, </a:t>
            </a:r>
            <a:r>
              <a:rPr lang="de-DE">
                <a:latin typeface="Calisto MT" charset="0"/>
              </a:rPr>
              <a:t>Lee Feigenbaum, </a:t>
            </a:r>
            <a:r>
              <a:rPr lang="fr-FR">
                <a:latin typeface="Calisto MT" charset="0"/>
              </a:rPr>
              <a:t>Eric Prud'hommeaux, </a:t>
            </a:r>
            <a:r>
              <a:rPr lang="en-US">
                <a:latin typeface="Calisto MT" charset="0"/>
              </a:rPr>
              <a:t> </a:t>
            </a:r>
            <a:r>
              <a:rPr lang="en-US">
                <a:latin typeface="Calisto MT" charset="0"/>
                <a:hlinkClick r:id="rId2"/>
              </a:rPr>
              <a:t>http://www.cambridgesemantics.com/semantic-university/sparql-by-example</a:t>
            </a:r>
            <a:endParaRPr lang="en-US">
              <a:latin typeface="Calisto MT" charset="0"/>
            </a:endParaRPr>
          </a:p>
          <a:p>
            <a:r>
              <a:rPr lang="nl-NL">
                <a:latin typeface="Calisto MT" charset="0"/>
              </a:rPr>
              <a:t>“</a:t>
            </a:r>
            <a:r>
              <a:rPr lang="nl-NL" altLang="ja-JP">
                <a:latin typeface="Calisto MT" charset="0"/>
              </a:rPr>
              <a:t>Bee Node: A FOAF Tale</a:t>
            </a:r>
            <a:r>
              <a:rPr lang="nl-NL">
                <a:latin typeface="Calisto MT" charset="0"/>
              </a:rPr>
              <a:t>”</a:t>
            </a:r>
            <a:r>
              <a:rPr lang="nl-NL" altLang="ja-JP">
                <a:latin typeface="Calisto MT" charset="0"/>
              </a:rPr>
              <a:t>, </a:t>
            </a:r>
            <a:r>
              <a:rPr lang="en-US" altLang="ja-JP">
                <a:latin typeface="Calisto MT" charset="0"/>
              </a:rPr>
              <a:t>Leigh Dodds, </a:t>
            </a:r>
            <a:r>
              <a:rPr lang="ro-RO" altLang="ja-JP">
                <a:latin typeface="Calisto MT" charset="0"/>
                <a:hlinkClick r:id="rId3"/>
              </a:rPr>
              <a:t>http://www.ldodds.com/blog/2008/01/bee-node-a-foaf-tale/</a:t>
            </a:r>
            <a:endParaRPr lang="ro-RO" altLang="ja-JP">
              <a:latin typeface="Calisto MT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alisto MT" charset="0"/>
              </a:rPr>
              <a:t>SPARQL Query Language for RDF - specification</a:t>
            </a:r>
            <a:r>
              <a:rPr lang="en-US">
                <a:latin typeface="Calisto MT" charset="0"/>
                <a:hlinkClick r:id="rId4"/>
              </a:rPr>
              <a:t>http://www.w3.org/TR/rdf-sparql-query/</a:t>
            </a:r>
            <a:r>
              <a:rPr lang="en-US">
                <a:latin typeface="Arial" charset="0"/>
              </a:rPr>
              <a:t> </a:t>
            </a:r>
            <a:endParaRPr lang="en-US" sz="2000">
              <a:latin typeface="Arial" charset="0"/>
            </a:endParaRPr>
          </a:p>
          <a:p>
            <a:endParaRPr lang="en-US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Zahvalnica</a:t>
            </a:r>
            <a:endParaRPr lang="en-US" dirty="0">
              <a:latin typeface="Calisto MT" charset="0"/>
            </a:endParaRP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7789862" cy="3932238"/>
          </a:xfrm>
        </p:spPr>
        <p:txBody>
          <a:bodyPr/>
          <a:lstStyle/>
          <a:p>
            <a:r>
              <a:rPr lang="en-US" dirty="0" err="1" smtClean="0">
                <a:latin typeface="Calisto MT" charset="0"/>
              </a:rPr>
              <a:t>Deo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sadržaja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preuzet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sa</a:t>
            </a:r>
            <a:r>
              <a:rPr lang="en-US" dirty="0" smtClean="0">
                <a:latin typeface="Calisto MT" charset="0"/>
              </a:rPr>
              <a:t>:</a:t>
            </a:r>
            <a:endParaRPr lang="en-US" dirty="0">
              <a:latin typeface="Calisto MT" charset="0"/>
            </a:endParaRPr>
          </a:p>
          <a:p>
            <a:pPr lvl="1"/>
            <a:r>
              <a:rPr lang="en-US" dirty="0">
                <a:latin typeface="Calisto MT" charset="0"/>
              </a:rPr>
              <a:t>“SPARQL in a nutshell”, </a:t>
            </a:r>
            <a:r>
              <a:rPr lang="de-DE" dirty="0">
                <a:latin typeface="Calisto MT" charset="0"/>
              </a:rPr>
              <a:t>Fabien </a:t>
            </a:r>
            <a:r>
              <a:rPr lang="de-DE" dirty="0" err="1">
                <a:latin typeface="Calisto MT" charset="0"/>
              </a:rPr>
              <a:t>Gandon</a:t>
            </a:r>
            <a:r>
              <a:rPr lang="de-DE" dirty="0">
                <a:latin typeface="Calisto MT" charset="0"/>
              </a:rPr>
              <a:t>, </a:t>
            </a:r>
            <a:r>
              <a:rPr lang="pl-PL" dirty="0">
                <a:latin typeface="Calisto MT" charset="0"/>
                <a:hlinkClick r:id="rId2"/>
              </a:rPr>
              <a:t>http://www.slideshare.net/fabien_gandon/sparql-in-a-nutshell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>
                <a:latin typeface="Calisto MT" charset="0"/>
              </a:rPr>
              <a:t>Šta </a:t>
            </a:r>
            <a:r>
              <a:rPr lang="en-US" sz="3600">
                <a:latin typeface="Calisto MT" charset="0"/>
              </a:rPr>
              <a:t>je SPARQL?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SPARQL - SPARQL Protocol and RDF Query Language</a:t>
            </a:r>
          </a:p>
          <a:p>
            <a:r>
              <a:rPr lang="en-US">
                <a:latin typeface="Calisto MT" charset="0"/>
              </a:rPr>
              <a:t>Omogućava izvršenje upita nad RDF bazom podataka (ili triple store)</a:t>
            </a:r>
          </a:p>
          <a:p>
            <a:r>
              <a:rPr lang="en-US">
                <a:latin typeface="Calisto MT" charset="0"/>
              </a:rPr>
              <a:t>SPARQL ≈ SQL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Pitanja</a:t>
            </a: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?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6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http://nikola.milikic.info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Calisto MT" charset="0"/>
              </a:rPr>
              <a:t>Šta je SPARQL?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alisto MT" charset="0"/>
              </a:rPr>
              <a:t>Omogućava</a:t>
            </a:r>
            <a:r>
              <a:rPr lang="en-US" dirty="0">
                <a:latin typeface="Calisto MT" charset="0"/>
              </a:rPr>
              <a:t>:</a:t>
            </a:r>
          </a:p>
          <a:p>
            <a:pPr lvl="1"/>
            <a:r>
              <a:rPr lang="en-US" dirty="0" err="1" smtClean="0">
                <a:latin typeface="Calisto MT" charset="0"/>
              </a:rPr>
              <a:t>Izvlaćenje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vrednosti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iz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strukturiranih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polu</a:t>
            </a:r>
            <a:r>
              <a:rPr lang="en-US" dirty="0" err="1">
                <a:latin typeface="Calisto MT" charset="0"/>
              </a:rPr>
              <a:t>-</a:t>
            </a:r>
            <a:r>
              <a:rPr lang="en-US" dirty="0" err="1" smtClean="0">
                <a:latin typeface="Calisto MT" charset="0"/>
              </a:rPr>
              <a:t>strukturiranih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podataka</a:t>
            </a:r>
            <a:r>
              <a:rPr lang="en-US" dirty="0" smtClean="0">
                <a:latin typeface="Calisto MT" charset="0"/>
              </a:rPr>
              <a:t>	</a:t>
            </a:r>
            <a:endParaRPr lang="en-US" dirty="0">
              <a:latin typeface="Calisto MT" charset="0"/>
            </a:endParaRPr>
          </a:p>
          <a:p>
            <a:pPr lvl="1"/>
            <a:r>
              <a:rPr lang="en-US" dirty="0" err="1" smtClean="0">
                <a:latin typeface="Calisto MT" charset="0"/>
              </a:rPr>
              <a:t>Istraživanje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strukture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podataka</a:t>
            </a:r>
            <a:endParaRPr lang="en-US" dirty="0" smtClean="0">
              <a:latin typeface="Calisto MT" charset="0"/>
            </a:endParaRPr>
          </a:p>
          <a:p>
            <a:pPr lvl="1"/>
            <a:r>
              <a:rPr lang="en-US" dirty="0" err="1" smtClean="0">
                <a:latin typeface="Calisto MT" charset="0"/>
              </a:rPr>
              <a:t>Spajanja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podataka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koji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dolaze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iz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različitih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baza</a:t>
            </a:r>
            <a:r>
              <a:rPr lang="en-US" dirty="0" smtClean="0">
                <a:latin typeface="Calisto MT" charset="0"/>
              </a:rPr>
              <a:t>, a </a:t>
            </a:r>
            <a:r>
              <a:rPr lang="en-US" dirty="0" err="1" smtClean="0">
                <a:latin typeface="Calisto MT" charset="0"/>
              </a:rPr>
              <a:t>uz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pomoć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jednog</a:t>
            </a:r>
            <a:r>
              <a:rPr lang="en-US" dirty="0" smtClean="0">
                <a:latin typeface="Calisto MT" charset="0"/>
              </a:rPr>
              <a:t>, </a:t>
            </a:r>
            <a:r>
              <a:rPr lang="en-US" dirty="0" err="1" smtClean="0">
                <a:latin typeface="Calisto MT" charset="0"/>
              </a:rPr>
              <a:t>prostog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upita</a:t>
            </a:r>
            <a:endParaRPr lang="en-US" dirty="0">
              <a:latin typeface="Calisto MT" charset="0"/>
            </a:endParaRPr>
          </a:p>
          <a:p>
            <a:pPr lvl="1"/>
            <a:r>
              <a:rPr lang="en-US" dirty="0" err="1" smtClean="0">
                <a:latin typeface="Calisto MT" charset="0"/>
              </a:rPr>
              <a:t>Transformaciju</a:t>
            </a:r>
            <a:r>
              <a:rPr lang="en-US" dirty="0" smtClean="0">
                <a:latin typeface="Calisto MT" charset="0"/>
              </a:rPr>
              <a:t> </a:t>
            </a:r>
            <a:r>
              <a:rPr lang="sr-Cyrl-CS" dirty="0" smtClean="0">
                <a:latin typeface="Calisto MT" charset="0"/>
              </a:rPr>
              <a:t>RDF podataka iz jednog vokabulara u drugi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SPARQL </a:t>
            </a:r>
            <a:r>
              <a:rPr lang="en-US" dirty="0" smtClean="0">
                <a:latin typeface="Calisto MT" charset="0"/>
              </a:rPr>
              <a:t>u </a:t>
            </a:r>
            <a:r>
              <a:rPr lang="en-US" dirty="0" err="1" smtClean="0">
                <a:latin typeface="Calisto MT" charset="0"/>
              </a:rPr>
              <a:t>akciji</a:t>
            </a:r>
            <a:endParaRPr lang="en-US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SPARQL </a:t>
            </a:r>
            <a:r>
              <a:rPr lang="en-US" dirty="0" err="1" smtClean="0">
                <a:latin typeface="Calisto MT" charset="0"/>
              </a:rPr>
              <a:t>upit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definiše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obrazac</a:t>
            </a:r>
            <a:r>
              <a:rPr lang="en-US" dirty="0" smtClean="0">
                <a:latin typeface="Calisto MT" charset="0"/>
              </a:rPr>
              <a:t> (</a:t>
            </a:r>
            <a:r>
              <a:rPr lang="en-US" dirty="0" err="1" smtClean="0">
                <a:latin typeface="Calisto MT" charset="0"/>
              </a:rPr>
              <a:t>šablon</a:t>
            </a:r>
            <a:r>
              <a:rPr lang="en-US" dirty="0" smtClean="0">
                <a:latin typeface="Calisto MT" charset="0"/>
              </a:rPr>
              <a:t>) </a:t>
            </a:r>
            <a:r>
              <a:rPr lang="en-US" dirty="0" err="1" smtClean="0">
                <a:latin typeface="Calisto MT" charset="0"/>
              </a:rPr>
              <a:t>rezultujućih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tripleta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koji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zove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b="1" dirty="0" err="1" smtClean="0">
                <a:latin typeface="Calisto MT" charset="0"/>
              </a:rPr>
              <a:t>graf</a:t>
            </a:r>
            <a:r>
              <a:rPr lang="en-US" b="1" dirty="0" smtClean="0">
                <a:latin typeface="Calisto MT" charset="0"/>
              </a:rPr>
              <a:t> </a:t>
            </a:r>
            <a:r>
              <a:rPr lang="en-US" b="1" dirty="0" err="1" smtClean="0">
                <a:latin typeface="Calisto MT" charset="0"/>
              </a:rPr>
              <a:t>patern</a:t>
            </a:r>
            <a:endParaRPr lang="en-US" b="1" dirty="0">
              <a:latin typeface="Calisto MT" charset="0"/>
            </a:endParaRPr>
          </a:p>
          <a:p>
            <a:r>
              <a:rPr lang="en-US" dirty="0">
                <a:latin typeface="Calisto MT" charset="0"/>
              </a:rPr>
              <a:t>SPARQL </a:t>
            </a:r>
            <a:r>
              <a:rPr lang="en-US" dirty="0" smtClean="0">
                <a:latin typeface="Calisto MT" charset="0"/>
              </a:rPr>
              <a:t>se </a:t>
            </a:r>
            <a:r>
              <a:rPr lang="en-US" dirty="0" err="1" smtClean="0">
                <a:latin typeface="Calisto MT" charset="0"/>
              </a:rPr>
              <a:t>zasniva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na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vrsti</a:t>
            </a:r>
            <a:r>
              <a:rPr lang="en-US" dirty="0" smtClean="0">
                <a:latin typeface="Calisto MT" charset="0"/>
              </a:rPr>
              <a:t> Turtle </a:t>
            </a:r>
            <a:r>
              <a:rPr lang="en-US" dirty="0" err="1" smtClean="0">
                <a:latin typeface="Calisto MT" charset="0"/>
              </a:rPr>
              <a:t>sintakse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Varijable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graf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paterna</a:t>
            </a:r>
            <a:endParaRPr lang="en-US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SPARQL </a:t>
            </a:r>
            <a:r>
              <a:rPr lang="en-US" dirty="0" err="1" smtClean="0">
                <a:latin typeface="Calisto MT" charset="0"/>
              </a:rPr>
              <a:t>varijable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počinju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sto MT" charset="0"/>
              </a:rPr>
              <a:t>?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ili</a:t>
            </a:r>
            <a:r>
              <a:rPr lang="en-US" dirty="0" smtClean="0">
                <a:latin typeface="Calisto MT" charset="0"/>
              </a:rPr>
              <a:t> </a:t>
            </a:r>
            <a:r>
              <a:rPr lang="sr-Cyrl-CS" b="1" dirty="0">
                <a:solidFill>
                  <a:srgbClr val="FF0000"/>
                </a:solidFill>
                <a:latin typeface="Calisto MT" charset="0"/>
              </a:rPr>
              <a:t>$</a:t>
            </a:r>
            <a:r>
              <a:rPr lang="sr-Cyrl-CS" dirty="0">
                <a:latin typeface="Calisto MT" charset="0"/>
              </a:rPr>
              <a:t> </a:t>
            </a:r>
            <a:r>
              <a:rPr lang="sr-Cyrl-CS" dirty="0" smtClean="0">
                <a:latin typeface="Calisto MT" charset="0"/>
              </a:rPr>
              <a:t>i mogu predstavljati bilo koji deo tripleta</a:t>
            </a:r>
            <a:r>
              <a:rPr lang="en-US" dirty="0" smtClean="0">
                <a:latin typeface="Calisto MT" charset="0"/>
              </a:rPr>
              <a:t>.</a:t>
            </a:r>
            <a:endParaRPr lang="en-US" dirty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Graf </a:t>
            </a:r>
            <a:r>
              <a:rPr lang="en-US" dirty="0" err="1" smtClean="0">
                <a:latin typeface="Calisto MT" charset="0"/>
              </a:rPr>
              <a:t>paterni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su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kao</a:t>
            </a:r>
            <a:r>
              <a:rPr lang="en-US" dirty="0" smtClean="0">
                <a:latin typeface="Calisto MT" charset="0"/>
              </a:rPr>
              <a:t> RDF </a:t>
            </a:r>
            <a:r>
              <a:rPr lang="en-US" dirty="0" err="1" smtClean="0">
                <a:latin typeface="Calisto MT" charset="0"/>
              </a:rPr>
              <a:t>tripleti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smtClean="0">
                <a:latin typeface="Calisto MT" charset="0"/>
              </a:rPr>
              <a:t>s </a:t>
            </a:r>
            <a:r>
              <a:rPr lang="en-US" dirty="0" err="1" smtClean="0">
                <a:latin typeface="Calisto MT" charset="0"/>
              </a:rPr>
              <a:t>tim</a:t>
            </a:r>
            <a:r>
              <a:rPr lang="en-US" dirty="0" smtClean="0">
                <a:latin typeface="Calisto MT" charset="0"/>
              </a:rPr>
              <a:t> </a:t>
            </a:r>
            <a:r>
              <a:rPr lang="sr-Cyrl-CS" dirty="0" smtClean="0">
                <a:latin typeface="Calisto MT" charset="0"/>
              </a:rPr>
              <a:t>što neki delovi tripleta mogu biti zamenjeni varijablom</a:t>
            </a:r>
            <a:r>
              <a:rPr lang="en-US" dirty="0" smtClean="0">
                <a:latin typeface="Calisto MT" charset="0"/>
              </a:rPr>
              <a:t>.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Vrste</a:t>
            </a:r>
            <a:r>
              <a:rPr lang="en-US" dirty="0" smtClean="0"/>
              <a:t> SPARQL </a:t>
            </a:r>
            <a:r>
              <a:rPr lang="en-US" dirty="0" err="1" smtClean="0"/>
              <a:t>upita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</a:t>
            </a:r>
          </a:p>
          <a:p>
            <a:r>
              <a:rPr lang="en-US" dirty="0" smtClean="0"/>
              <a:t>ASK</a:t>
            </a:r>
          </a:p>
          <a:p>
            <a:r>
              <a:rPr lang="en-US" dirty="0" smtClean="0"/>
              <a:t>CONSTRUCT </a:t>
            </a:r>
          </a:p>
          <a:p>
            <a:r>
              <a:rPr lang="en-US" dirty="0" smtClean="0"/>
              <a:t>DESCRIBE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50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Struktura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upita</a:t>
            </a:r>
            <a:endParaRPr lang="en-US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899660"/>
            <a:ext cx="7512050" cy="4249562"/>
          </a:xfrm>
        </p:spPr>
        <p:txBody>
          <a:bodyPr/>
          <a:lstStyle/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dirty="0">
                <a:solidFill>
                  <a:srgbClr val="7F7F7F"/>
                </a:solidFill>
                <a:latin typeface="Consolas"/>
                <a:cs typeface="Consolas"/>
              </a:rPr>
              <a:t>#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definisanje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prefiksa</a:t>
            </a:r>
            <a:endParaRPr lang="en-US" sz="2000" dirty="0">
              <a:solidFill>
                <a:srgbClr val="7F7F7F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PREFIX foo: &lt;http://</a:t>
            </a:r>
            <a:r>
              <a:rPr lang="en-US" sz="2000" b="1" dirty="0" err="1">
                <a:solidFill>
                  <a:srgbClr val="000090"/>
                </a:solidFill>
                <a:latin typeface="Consolas"/>
                <a:cs typeface="Consolas"/>
              </a:rPr>
              <a:t>example.com</a:t>
            </a: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/resources/&gt;</a:t>
            </a: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..</a:t>
            </a:r>
            <a:r>
              <a:rPr lang="en-US" sz="2000" b="1" dirty="0" smtClean="0">
                <a:solidFill>
                  <a:srgbClr val="000090"/>
                </a:solidFill>
                <a:latin typeface="Consolas"/>
                <a:cs typeface="Consolas"/>
              </a:rPr>
              <a:t>.</a:t>
            </a: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endParaRPr lang="en-US" sz="2000" b="1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dirty="0">
                <a:solidFill>
                  <a:srgbClr val="7F7F7F"/>
                </a:solidFill>
                <a:latin typeface="Consolas"/>
                <a:cs typeface="Consolas"/>
              </a:rPr>
              <a:t>#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izvori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nad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kojima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će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se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izvršiti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upit</a:t>
            </a:r>
            <a:endParaRPr lang="en-US" sz="2000" dirty="0">
              <a:solidFill>
                <a:srgbClr val="7F7F7F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FROM ..</a:t>
            </a:r>
            <a:r>
              <a:rPr lang="en-US" sz="2000" b="1" dirty="0" smtClean="0">
                <a:solidFill>
                  <a:srgbClr val="000090"/>
                </a:solidFill>
                <a:latin typeface="Consolas"/>
                <a:cs typeface="Consolas"/>
              </a:rPr>
              <a:t>.</a:t>
            </a: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endParaRPr lang="en-US" sz="2000" b="1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#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vrednosti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koje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će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biti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rezultat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/>
                <a:cs typeface="Consolas"/>
              </a:rPr>
              <a:t>upita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SELECT ..</a:t>
            </a:r>
            <a:r>
              <a:rPr lang="en-US" sz="2000" b="1" dirty="0" smtClean="0">
                <a:solidFill>
                  <a:srgbClr val="000090"/>
                </a:solidFill>
                <a:latin typeface="Consolas"/>
                <a:cs typeface="Consolas"/>
              </a:rPr>
              <a:t>.</a:t>
            </a: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endParaRPr lang="en-US" sz="2000" b="1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dirty="0">
                <a:solidFill>
                  <a:srgbClr val="7F7F7F"/>
                </a:solidFill>
                <a:latin typeface="Consolas"/>
                <a:cs typeface="Consolas"/>
              </a:rPr>
              <a:t>#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graf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patern</a:t>
            </a:r>
            <a:endParaRPr lang="en-US" sz="2000" dirty="0">
              <a:solidFill>
                <a:srgbClr val="7F7F7F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WHERE {</a:t>
            </a: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    </a:t>
            </a:r>
            <a:r>
              <a:rPr lang="en-US" sz="2000" b="1" dirty="0" smtClean="0">
                <a:solidFill>
                  <a:srgbClr val="000090"/>
                </a:solidFill>
                <a:latin typeface="Consolas"/>
                <a:cs typeface="Consolas"/>
              </a:rPr>
              <a:t>…</a:t>
            </a:r>
            <a:endParaRPr lang="en-US" sz="2000" b="1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rgbClr val="000090"/>
                </a:solidFill>
                <a:latin typeface="Consolas"/>
                <a:cs typeface="Consolas"/>
              </a:rPr>
              <a:t>}</a:t>
            </a: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endParaRPr lang="en-US" sz="2000" b="1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dirty="0">
                <a:solidFill>
                  <a:srgbClr val="7F7F7F"/>
                </a:solidFill>
                <a:latin typeface="Consolas"/>
                <a:cs typeface="Consolas"/>
              </a:rPr>
              <a:t>#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modifikatori</a:t>
            </a:r>
            <a:r>
              <a:rPr lang="en-US" sz="2000" dirty="0" smtClean="0">
                <a:solidFill>
                  <a:srgbClr val="7F7F7F"/>
                </a:solidFill>
                <a:latin typeface="Consolas"/>
                <a:cs typeface="Consola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Consolas"/>
                <a:cs typeface="Consolas"/>
              </a:rPr>
              <a:t>upita</a:t>
            </a:r>
            <a:endParaRPr lang="en-US" sz="2000" dirty="0">
              <a:solidFill>
                <a:srgbClr val="7F7F7F"/>
              </a:solidFill>
              <a:latin typeface="Consolas"/>
              <a:cs typeface="Consolas"/>
            </a:endParaRPr>
          </a:p>
          <a:p>
            <a:pPr marL="0" indent="0">
              <a:lnSpc>
                <a:spcPct val="50000"/>
              </a:lnSpc>
              <a:spcBef>
                <a:spcPts val="800"/>
              </a:spcBef>
              <a:buFont typeface="Arial" charset="0"/>
              <a:buNone/>
              <a:defRPr/>
            </a:pPr>
            <a:r>
              <a:rPr lang="en-US" sz="2000" b="1" dirty="0">
                <a:solidFill>
                  <a:srgbClr val="000090"/>
                </a:solidFill>
                <a:latin typeface="Consolas"/>
                <a:cs typeface="Consolas"/>
              </a:rPr>
              <a:t>ORDER BY ...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Pretpostavke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 </a:t>
            </a:r>
            <a:r>
              <a:rPr lang="en-US" dirty="0" err="1" smtClean="0"/>
              <a:t>primerima</a:t>
            </a:r>
            <a:r>
              <a:rPr lang="en-US" dirty="0" smtClean="0"/>
              <a:t> </a:t>
            </a:r>
            <a:r>
              <a:rPr lang="en-US" dirty="0" err="1" smtClean="0"/>
              <a:t>ćemo</a:t>
            </a:r>
            <a:r>
              <a:rPr lang="en-US" dirty="0" smtClean="0"/>
              <a:t> </a:t>
            </a:r>
            <a:r>
              <a:rPr lang="en-US" dirty="0" err="1" smtClean="0"/>
              <a:t>koristiti</a:t>
            </a:r>
            <a:r>
              <a:rPr lang="en-US" dirty="0" smtClean="0"/>
              <a:t> </a:t>
            </a:r>
            <a:r>
              <a:rPr lang="en-US" dirty="0" err="1" smtClean="0"/>
              <a:t>sledeće</a:t>
            </a:r>
            <a:r>
              <a:rPr lang="en-US" dirty="0" smtClean="0"/>
              <a:t> </a:t>
            </a:r>
            <a:r>
              <a:rPr lang="en-US" dirty="0" err="1" smtClean="0"/>
              <a:t>prefikse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b="1" dirty="0">
                <a:latin typeface="Consolas"/>
                <a:cs typeface="Consolas"/>
              </a:rPr>
              <a:t>PREFIX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 smtClean="0">
                <a:latin typeface="Consolas"/>
                <a:cs typeface="Consolas"/>
              </a:rPr>
              <a:t>rdf</a:t>
            </a:r>
            <a:r>
              <a:rPr lang="en-US" dirty="0" smtClean="0">
                <a:latin typeface="Consolas"/>
                <a:cs typeface="Consolas"/>
              </a:rPr>
              <a:t>: </a:t>
            </a:r>
            <a:r>
              <a:rPr lang="en-US" dirty="0">
                <a:latin typeface="Consolas"/>
                <a:cs typeface="Consolas"/>
              </a:rPr>
              <a:t>&lt;</a:t>
            </a:r>
            <a:r>
              <a:rPr lang="pl-PL" dirty="0" smtClean="0">
                <a:latin typeface="Consolas"/>
                <a:cs typeface="Consolas"/>
              </a:rPr>
              <a:t>http</a:t>
            </a:r>
            <a:r>
              <a:rPr lang="pl-PL" dirty="0">
                <a:latin typeface="Consolas"/>
                <a:cs typeface="Consolas"/>
              </a:rPr>
              <a:t>://www.w3.org/1999/02/22</a:t>
            </a:r>
            <a:r>
              <a:rPr lang="pl-PL" dirty="0" smtClean="0">
                <a:latin typeface="Consolas"/>
                <a:cs typeface="Consolas"/>
              </a:rPr>
              <a:t>-rdf</a:t>
            </a:r>
            <a:r>
              <a:rPr lang="pl-PL" dirty="0">
                <a:latin typeface="Consolas"/>
                <a:cs typeface="Consolas"/>
              </a:rPr>
              <a:t>-syntax-ns</a:t>
            </a:r>
            <a:r>
              <a:rPr lang="pl-PL" dirty="0" smtClean="0">
                <a:latin typeface="Consolas"/>
                <a:cs typeface="Consolas"/>
              </a:rPr>
              <a:t>#&gt;</a:t>
            </a:r>
            <a:endParaRPr lang="en-US" dirty="0" smtClean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b="1" dirty="0" smtClean="0">
                <a:latin typeface="Consolas"/>
                <a:cs typeface="Consolas"/>
              </a:rPr>
              <a:t>PREFIX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err="1">
                <a:latin typeface="Consolas"/>
                <a:cs typeface="Consolas"/>
              </a:rPr>
              <a:t>foaf</a:t>
            </a:r>
            <a:r>
              <a:rPr lang="en-US" dirty="0">
                <a:latin typeface="Consolas"/>
                <a:cs typeface="Consolas"/>
              </a:rPr>
              <a:t>: &lt;http://</a:t>
            </a:r>
            <a:r>
              <a:rPr lang="en-US" dirty="0" err="1">
                <a:latin typeface="Consolas"/>
                <a:cs typeface="Consolas"/>
              </a:rPr>
              <a:t>xmlns.com</a:t>
            </a:r>
            <a:r>
              <a:rPr lang="en-US" dirty="0">
                <a:latin typeface="Consolas"/>
                <a:cs typeface="Consolas"/>
              </a:rPr>
              <a:t>/</a:t>
            </a:r>
            <a:r>
              <a:rPr lang="en-US" dirty="0" err="1">
                <a:latin typeface="Consolas"/>
                <a:cs typeface="Consolas"/>
              </a:rPr>
              <a:t>foaf</a:t>
            </a:r>
            <a:r>
              <a:rPr lang="en-US" dirty="0">
                <a:latin typeface="Consolas"/>
                <a:cs typeface="Consolas"/>
              </a:rPr>
              <a:t>/0.1/</a:t>
            </a:r>
            <a:r>
              <a:rPr lang="en-US" dirty="0" smtClean="0">
                <a:latin typeface="Consolas"/>
                <a:cs typeface="Consolas"/>
              </a:rPr>
              <a:t>&gt;</a:t>
            </a:r>
            <a:endParaRPr lang="en-US" dirty="0" smtClean="0"/>
          </a:p>
          <a:p>
            <a:pPr marL="0" indent="0">
              <a:buNone/>
            </a:pPr>
            <a:r>
              <a:rPr lang="en-US" b="1" dirty="0">
                <a:latin typeface="Consolas"/>
                <a:cs typeface="Consolas"/>
              </a:rPr>
              <a:t>PREFIX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ex: &lt;</a:t>
            </a:r>
            <a:r>
              <a:rPr lang="en-US" dirty="0">
                <a:latin typeface="Consolas" charset="0"/>
                <a:cs typeface="Consolas" charset="0"/>
              </a:rPr>
              <a:t>http://</a:t>
            </a:r>
            <a:r>
              <a:rPr lang="en-US" dirty="0" err="1">
                <a:latin typeface="Consolas" charset="0"/>
                <a:cs typeface="Consolas" charset="0"/>
              </a:rPr>
              <a:t>example.com</a:t>
            </a:r>
            <a:r>
              <a:rPr lang="en-US" dirty="0">
                <a:latin typeface="Consolas" charset="0"/>
                <a:cs typeface="Consolas" charset="0"/>
              </a:rPr>
              <a:t>/schema#</a:t>
            </a:r>
            <a:r>
              <a:rPr lang="en-US" dirty="0" smtClean="0">
                <a:latin typeface="Consolas"/>
                <a:cs typeface="Consolas"/>
              </a:rPr>
              <a:t>&gt;</a:t>
            </a:r>
            <a:endParaRPr lang="en-US" dirty="0">
              <a:latin typeface="Consolas"/>
              <a:cs typeface="Consolas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107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6303</TotalTime>
  <Words>932</Words>
  <Application>Microsoft Macintosh PowerPoint</Application>
  <PresentationFormat>On-screen Show (4:3)</PresentationFormat>
  <Paragraphs>158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Capital</vt:lpstr>
      <vt:lpstr>SPARQL</vt:lpstr>
      <vt:lpstr>Semantic Web Layer Cake</vt:lpstr>
      <vt:lpstr>Šta je SPARQL?</vt:lpstr>
      <vt:lpstr>Šta je SPARQL?</vt:lpstr>
      <vt:lpstr>SPARQL u akciji</vt:lpstr>
      <vt:lpstr>Varijable graf paterna</vt:lpstr>
      <vt:lpstr>Vrste SPARQL upita</vt:lpstr>
      <vt:lpstr>Struktura upita</vt:lpstr>
      <vt:lpstr>Pretpostavke</vt:lpstr>
      <vt:lpstr>Q1: osobe i njihova imena</vt:lpstr>
      <vt:lpstr>Rezultat SELECT upita</vt:lpstr>
      <vt:lpstr>FILTER</vt:lpstr>
      <vt:lpstr>Q2: osobe starije od 17 godina</vt:lpstr>
      <vt:lpstr>OPTIONAL</vt:lpstr>
      <vt:lpstr>Q3: isčitati godine ako postoji podatak o njima</vt:lpstr>
      <vt:lpstr>UNION</vt:lpstr>
      <vt:lpstr>Q4: odrasle osobe definisane eksplicitno ili implicitno</vt:lpstr>
      <vt:lpstr>Sortiranje i paginacija</vt:lpstr>
      <vt:lpstr>Q5: rezultati od pozicije 21 do 30 sortirani po imenu</vt:lpstr>
      <vt:lpstr>BOUND</vt:lpstr>
      <vt:lpstr>Q6: osobe koje nisu kreatori nijednog dela</vt:lpstr>
      <vt:lpstr>ASK</vt:lpstr>
      <vt:lpstr>Q7: da li postoje osobe starije od 17 godina?</vt:lpstr>
      <vt:lpstr>CONSTRUCT</vt:lpstr>
      <vt:lpstr>Q8: vraća graf sa instancama klase Adult za osobe starije od 17 godina</vt:lpstr>
      <vt:lpstr>DESCRIBE</vt:lpstr>
      <vt:lpstr>Q9: vratiti sve informacije o osobi koja se zove “John Smith”</vt:lpstr>
      <vt:lpstr>Korisni linkovi</vt:lpstr>
      <vt:lpstr>Zahvalnica</vt:lpstr>
      <vt:lpstr>Pitanja?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  yourself</dc:title>
  <dc:creator>Nikola Milikic</dc:creator>
  <cp:lastModifiedBy>Nikola Milikic</cp:lastModifiedBy>
  <cp:revision>150</cp:revision>
  <dcterms:created xsi:type="dcterms:W3CDTF">2012-01-27T13:29:53Z</dcterms:created>
  <dcterms:modified xsi:type="dcterms:W3CDTF">2013-12-24T15:24:33Z</dcterms:modified>
</cp:coreProperties>
</file>