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14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media/image4.png" ContentType="image/png"/>
  <Override PartName="/ppt/media/image3.jpeg" ContentType="image/jpeg"/>
  <Override PartName="/ppt/media/image2.png" ContentType="image/png"/>
  <Override PartName="/ppt/media/image1.png" ContentType="image/png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/>
          <a:p>
            <a:r>
              <a:rPr lang="en-US" sz="2000">
                <a:latin typeface="Arial"/>
              </a:rPr>
              <a:t>Click to edit the notes format</a:t>
            </a:r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r>
              <a:rPr lang="en-US" sz="1400">
                <a:latin typeface="Times New Roman"/>
              </a:rPr>
              <a:t>&lt;header&gt;</a:t>
            </a:r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lang="en-US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r>
              <a:rPr lang="en-US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9F1E1132-E643-4797-93A4-FBBF8B9E62BA}" type="slidenum">
              <a:rPr lang="en-US" sz="1400">
                <a:latin typeface="Times New Roman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Shape 1"/>
          <p:cNvSpPr txBox="1"/>
          <p:nvPr/>
        </p:nvSpPr>
        <p:spPr>
          <a:xfrm>
            <a:off x="777240" y="4777560"/>
            <a:ext cx="6217920" cy="4526280"/>
          </a:xfrm>
          <a:prstGeom prst="rect">
            <a:avLst/>
          </a:prstGeom>
        </p:spPr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7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lang="en-US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lang="en-US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48A3A2F7-3761-4420-8716-EFE7360E8448}" type="slidenum">
              <a:rPr lang="en-US" sz="1400">
                <a:latin typeface="Times New Roman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0080000" cy="8101080"/>
          </a:xfrm>
          <a:prstGeom prst="rect">
            <a:avLst/>
          </a:prstGeom>
          <a:ln>
            <a:noFill/>
          </a:ln>
        </p:spPr>
      </p:pic>
      <p:sp>
        <p:nvSpPr>
          <p:cNvPr id="45" name="CustomShape 1"/>
          <p:cNvSpPr/>
          <p:nvPr/>
        </p:nvSpPr>
        <p:spPr>
          <a:xfrm>
            <a:off x="755640" y="1512000"/>
            <a:ext cx="8568000" cy="302400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/>
            <a:r>
              <a:rPr b="1" lang="en-US" sz="7200">
                <a:solidFill>
                  <a:srgbClr val="ffffff"/>
                </a:solidFill>
                <a:latin typeface="Arial"/>
              </a:rPr>
              <a:t>NEURONSKE MRE</a:t>
            </a:r>
            <a:r>
              <a:rPr b="1" lang="sr-Latn-CS" sz="7200">
                <a:solidFill>
                  <a:srgbClr val="ffffff"/>
                </a:solidFill>
                <a:latin typeface="Arial"/>
              </a:rPr>
              <a:t>ŽE</a:t>
            </a:r>
            <a:r>
              <a:rPr b="1" lang="sr-Latn-CS" sz="7200">
                <a:solidFill>
                  <a:srgbClr val="ffffff"/>
                </a:solidFill>
                <a:latin typeface="Arial"/>
              </a:rPr>
              <a:t>
</a:t>
            </a:r>
            <a:r>
              <a:rPr lang="sr-Latn-CS" sz="3200">
                <a:solidFill>
                  <a:srgbClr val="ffffff"/>
                </a:solidFill>
                <a:latin typeface="Arial"/>
              </a:rPr>
              <a:t>2. </a:t>
            </a:r>
            <a:r>
              <a:rPr lang="en-US" sz="3200">
                <a:solidFill>
                  <a:srgbClr val="ffffff"/>
                </a:solidFill>
                <a:latin typeface="Arial"/>
              </a:rPr>
              <a:t>vežbe</a:t>
            </a:r>
            <a:endParaRPr/>
          </a:p>
        </p:txBody>
      </p:sp>
      <p:sp>
        <p:nvSpPr>
          <p:cNvPr id="46" name="CustomShape 2"/>
          <p:cNvSpPr/>
          <p:nvPr/>
        </p:nvSpPr>
        <p:spPr>
          <a:xfrm>
            <a:off x="2687760" y="4955760"/>
            <a:ext cx="4620240" cy="1512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/>
            <a:r>
              <a:rPr lang="en-US" sz="3200">
                <a:solidFill>
                  <a:srgbClr val="ffffff"/>
                </a:solidFill>
                <a:latin typeface="Arial"/>
              </a:rPr>
              <a:t>d</a:t>
            </a:r>
            <a:r>
              <a:rPr lang="sr-Latn-CS" sz="3200">
                <a:solidFill>
                  <a:srgbClr val="ffffff"/>
                </a:solidFill>
                <a:latin typeface="Arial"/>
              </a:rPr>
              <a:t>r Zoran Ševarac</a:t>
            </a:r>
            <a:endParaRPr/>
          </a:p>
          <a:p>
            <a:pPr/>
            <a:r>
              <a:rPr lang="en-US" sz="3200">
                <a:solidFill>
                  <a:srgbClr val="ffffff"/>
                </a:solidFill>
                <a:latin typeface="Arial"/>
              </a:rPr>
              <a:t>s</a:t>
            </a:r>
            <a:r>
              <a:rPr lang="sr-Latn-CS" sz="3200">
                <a:solidFill>
                  <a:srgbClr val="ffffff"/>
                </a:solidFill>
                <a:latin typeface="Arial"/>
              </a:rPr>
              <a:t>evarac</a:t>
            </a:r>
            <a:r>
              <a:rPr lang="en-US" sz="3200">
                <a:solidFill>
                  <a:srgbClr val="ffffff"/>
                </a:solidFill>
                <a:latin typeface="Arial"/>
              </a:rPr>
              <a:t>@</a:t>
            </a:r>
            <a:r>
              <a:rPr lang="sr-Latn-CS" sz="3200">
                <a:solidFill>
                  <a:srgbClr val="ffffff"/>
                </a:solidFill>
                <a:latin typeface="Arial"/>
              </a:rPr>
              <a:t>gmail.com</a:t>
            </a:r>
            <a:endParaRPr/>
          </a:p>
        </p:txBody>
      </p:sp>
      <p:sp>
        <p:nvSpPr>
          <p:cNvPr id="47" name="CustomShape 3"/>
          <p:cNvSpPr/>
          <p:nvPr/>
        </p:nvSpPr>
        <p:spPr>
          <a:xfrm>
            <a:off x="3947400" y="7050600"/>
            <a:ext cx="1936440" cy="506520"/>
          </a:xfrm>
          <a:prstGeom prst="rect">
            <a:avLst/>
          </a:prstGeom>
          <a:noFill/>
          <a:ln>
            <a:noFill/>
          </a:ln>
        </p:spPr>
        <p:txBody>
          <a:bodyPr wrap="none" lIns="90000" rIns="90000" tIns="46800" bIns="46800"/>
          <a:p>
            <a:pPr/>
            <a:r>
              <a:rPr lang="en-US" sz="2400">
                <a:solidFill>
                  <a:srgbClr val="ffffff"/>
                </a:solidFill>
                <a:latin typeface="Arial"/>
              </a:rPr>
              <a:t>FON, 2016.</a:t>
            </a:r>
            <a:endParaRPr/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1" lang="en-US" sz="4400">
                <a:latin typeface="Arial"/>
              </a:rPr>
              <a:t>Trening neuronskih mreža u Java kodu - primeri</a:t>
            </a:r>
            <a:endParaRPr/>
          </a:p>
        </p:txBody>
      </p:sp>
      <p:sp>
        <p:nvSpPr>
          <p:cNvPr id="65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Samples module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Korišćenje istrenirane mreže iz NeurophStudio-a</a:t>
            </a:r>
            <a:endParaRPr/>
          </a:p>
          <a:p>
            <a:pPr>
              <a:buSzPct val="45000"/>
              <a:buFont typeface="StarSymbol"/>
              <a:buChar char=""/>
            </a:pPr>
            <a:endParaRPr/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>
              <a:buSzPct val="45000"/>
              <a:buFont typeface="StarSymbol"/>
              <a:buChar char=""/>
            </a:pPr>
            <a:r>
              <a:rPr b="1" lang="en-US" sz="4400">
                <a:latin typeface="Arial"/>
              </a:rPr>
              <a:t>Dodatne pomoćne klase i metode</a:t>
            </a:r>
            <a:endParaRPr/>
          </a:p>
        </p:txBody>
      </p:sp>
      <p:sp>
        <p:nvSpPr>
          <p:cNvPr id="67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Normalizer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Sampling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WeightsRandomizer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DataSet.createTrainAndTestSet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DataSet.sample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CrossValidation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Evaluation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Za rad sa slikama</a:t>
            </a:r>
            <a:endParaRPr/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>
              <a:buSzPct val="45000"/>
              <a:buFont typeface="StarSymbol"/>
              <a:buChar char=""/>
            </a:pPr>
            <a:r>
              <a:rPr lang="en-US" sz="4400">
                <a:latin typeface="Arial"/>
              </a:rPr>
              <a:t>Proširenje Neuroph frejmvorka</a:t>
            </a:r>
            <a:endParaRPr/>
          </a:p>
        </p:txBody>
      </p:sp>
      <p:sp>
        <p:nvSpPr>
          <p:cNvPr id="69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Nasleđivanje 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latin typeface="Arial"/>
              </a:rPr>
              <a:t>NeuralNetwork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latin typeface="Arial"/>
              </a:rPr>
              <a:t>Neuron, Layer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latin typeface="Arial"/>
              </a:rPr>
              <a:t>LearningRule, LMS</a:t>
            </a:r>
            <a:endParaRPr/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Teme za seminarski</a:t>
            </a:r>
            <a:endParaRPr/>
          </a:p>
        </p:txBody>
      </p:sp>
      <p:sp>
        <p:nvSpPr>
          <p:cNvPr id="71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Primena Neuroph-a za neki problem klasifikacije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Trening za prepoznavanje slika (Cifar10 dataset)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Razvoj dodatnih komponenti i alata za Neuroph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Razvoj varijacija Backpropagation algoritma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Razvoj / unapredjenje automatizovane procedure treninga i izveštavanja sa analizom osetljivosti na pojedine parametre</a:t>
            </a:r>
            <a:endParaRPr/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1" lang="en-US" sz="4400">
                <a:latin typeface="Arial"/>
              </a:rPr>
              <a:t>Anketa</a:t>
            </a:r>
            <a:endParaRPr/>
          </a:p>
        </p:txBody>
      </p:sp>
      <p:sp>
        <p:nvSpPr>
          <p:cNvPr id="73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Učestvujte u istraživanju i pomozite nam da unapredimo Neuroph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https://docs.google.com/forms/d/e/1FAIpQLSe62skkDawifE3c9pEqW45GT-QWHL9HzL262uzzmX8xnqzFZA/viewform</a:t>
            </a:r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1" lang="en-US" sz="4400">
                <a:latin typeface="Arial"/>
              </a:rPr>
              <a:t>Kratak pregled</a:t>
            </a:r>
            <a:endParaRPr/>
          </a:p>
        </p:txBody>
      </p:sp>
      <p:sp>
        <p:nvSpPr>
          <p:cNvPr id="49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Upoznavanje sa Neuroph frejmvorkom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Moduli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Arhitektura i glavne klase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Korišćenje za trening neuronskih mreža u Java kodu (MLP, Backpropagation, klasifikacija i prepoznavanje slika)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Dodatne pomoćne klase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Proširenje Neuroph frejmvorka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Teme za seminarski</a:t>
            </a: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1" lang="en-US" sz="4400">
                <a:latin typeface="Arial"/>
              </a:rPr>
              <a:t>Šta vam je sve potrebno</a:t>
            </a:r>
            <a:endParaRPr/>
          </a:p>
        </p:txBody>
      </p:sp>
      <p:sp>
        <p:nvSpPr>
          <p:cNvPr id="51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b="1" lang="en-US" sz="3200">
                <a:latin typeface="Arial"/>
              </a:rPr>
              <a:t>Java 8 (JDK)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http://www.oracle.com/technetwork/java/javase/downloads/jdk8-downloads-2133151.html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b="1" lang="en-US" sz="3200">
                <a:latin typeface="Arial"/>
              </a:rPr>
              <a:t>NetBeans 8.1 ili veći </a:t>
            </a:r>
            <a:r>
              <a:rPr lang="en-US" sz="3200">
                <a:solidFill>
                  <a:srgbClr val="666666"/>
                </a:solidFill>
                <a:latin typeface="Arial"/>
              </a:rPr>
              <a:t>(Maven i Git integrisani)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https://netbeans.org/downloads/</a:t>
            </a:r>
            <a:endParaRPr/>
          </a:p>
          <a:p>
            <a:pPr>
              <a:buSzPct val="45000"/>
              <a:buFont typeface="StarSymbol"/>
              <a:buChar char=""/>
            </a:pPr>
            <a:endParaRPr/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1" lang="en-US" sz="4400">
                <a:latin typeface="Arial"/>
              </a:rPr>
              <a:t>Preuzimanje izvornog koda i kompajliranje projekta</a:t>
            </a:r>
            <a:endParaRPr/>
          </a:p>
        </p:txBody>
      </p:sp>
      <p:sp>
        <p:nvSpPr>
          <p:cNvPr id="53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Potreban Vam je nalog na Github-u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Osnovne Git operacija (iz NetBeans-a) : fork, clone, commit, push, pull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latin typeface="Arial"/>
              </a:rPr>
              <a:t>Opciono forkujte projekat (kreirate kopiju na svom GitHub nalogu)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latin typeface="Arial"/>
              </a:rPr>
              <a:t>Klonirajte projekat (napravite lokalnu kopiju na svom računaru)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latin typeface="Arial"/>
              </a:rPr>
              <a:t>Kompajlirajte projekat</a:t>
            </a:r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1" lang="en-US" sz="4400">
                <a:latin typeface="Arial"/>
              </a:rPr>
              <a:t>Moduli</a:t>
            </a:r>
            <a:endParaRPr/>
          </a:p>
        </p:txBody>
      </p:sp>
      <p:sp>
        <p:nvSpPr>
          <p:cNvPr id="55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Core – glavne klase frejmvorka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Samples</a:t>
            </a:r>
            <a:r>
              <a:rPr lang="en-US" sz="3200">
                <a:latin typeface="Arial"/>
              </a:rPr>
              <a:t>	</a:t>
            </a:r>
            <a:r>
              <a:rPr lang="en-US" sz="3200">
                <a:latin typeface="Arial"/>
              </a:rPr>
              <a:t>- razni primeri korišćenja neuronskih mreža u Java kodu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ImageRec – pomoćne klase za prepoznavanje slika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Ocr – pomoćne klase za prepoznavanje slova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Contrib – razna proširenja čiji je ravoj u toku</a:t>
            </a:r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1" lang="en-US" sz="4400">
                <a:latin typeface="Arial"/>
              </a:rPr>
              <a:t>Arhitektura i glavne klase</a:t>
            </a:r>
            <a:endParaRPr/>
          </a:p>
        </p:txBody>
      </p:sp>
      <p:sp>
        <p:nvSpPr>
          <p:cNvPr id="57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NeuralNetwork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DataSet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LearningRule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Layer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Neuron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InputFunction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TransferFunction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Connection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Weight</a:t>
            </a:r>
            <a:endParaRPr/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1" lang="en-US" sz="4400">
                <a:latin typeface="Arial"/>
              </a:rPr>
              <a:t>Klase koje implementiraju algoritme za učenje</a:t>
            </a:r>
            <a:endParaRPr/>
          </a:p>
        </p:txBody>
      </p:sp>
      <p:sp>
        <p:nvSpPr>
          <p:cNvPr id="59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LearningRule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IterativeLearning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SupervisedLearning, UnsupervisedLearning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LMS, ErrorFunction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PerceptronLearning, DeltaRule, SigmoidDeltaRule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Backpropagation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MomentumBackpropagation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ResilientBackpropagation</a:t>
            </a:r>
            <a:endParaRPr/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Dijagram klasa</a:t>
            </a:r>
            <a:endParaRPr/>
          </a:p>
        </p:txBody>
      </p:sp>
      <p:pic>
        <p:nvPicPr>
          <p:cNvPr id="61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2404080" y="1369080"/>
            <a:ext cx="5320800" cy="6042960"/>
          </a:xfrm>
          <a:prstGeom prst="rect">
            <a:avLst/>
          </a:prstGeom>
          <a:ln>
            <a:noFill/>
          </a:ln>
        </p:spPr>
      </p:pic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1" lang="en-US" sz="4400">
                <a:latin typeface="Arial"/>
              </a:rPr>
              <a:t>Trening neuronskih mreža u Java kodu - primeri</a:t>
            </a:r>
            <a:endParaRPr/>
          </a:p>
        </p:txBody>
      </p:sp>
      <p:sp>
        <p:nvSpPr>
          <p:cNvPr id="63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Samples module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Korišćenje istrenirane mreže iz NeurophStudio-a</a:t>
            </a:r>
            <a:endParaRPr/>
          </a:p>
          <a:p>
            <a:pPr>
              <a:buSzPct val="45000"/>
              <a:buFont typeface="StarSymbol"/>
              <a:buChar char=""/>
            </a:pP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