
<file path=[Content_Types].xml><?xml version="1.0" encoding="utf-8"?>
<Types xmlns="http://schemas.openxmlformats.org/package/2006/content-types"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_rels/slideMaster1.xml.rels" ContentType="application/vnd.openxmlformats-package.relationships+xml"/>
  <Override PartName="/ppt/slideMasters/_rels/slideMaster2.xml.rels" ContentType="application/vnd.openxmlformats-package.relationships+xml"/>
  <Override PartName="/ppt/theme/theme1.xml" ContentType="application/vnd.openxmlformats-officedocument.theme+xml"/>
  <Override PartName="/ppt/theme/theme2.xml" ContentType="application/vnd.openxmlformats-officedocument.theme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  <Override PartName="/ppt/media/image6.png" ContentType="image/png"/>
  <Override PartName="/ppt/media/image7.png" ContentType="image/png"/>
  <Override PartName="/ppt/media/image8.png" ContentType="image/png"/>
  <Override PartName="/ppt/slideLayouts/slideLayout9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_rels/slideLayout9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20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22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24.xml.rels" ContentType="application/vnd.openxmlformats-package.relationships+xml"/>
  <Override PartName="/ppt/_rels/presentation.xml.rels" ContentType="application/vnd.openxmlformats-package.relationships+xml"/>
  <Override PartName="/ppt/slides/slide9.xml" ContentType="application/vnd.openxmlformats-officedocument.presentationml.slid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_rels/slide9.xml.rels" ContentType="application/vnd.openxmlformats-package.relationships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11.xml.rels" ContentType="application/vnd.openxmlformats-package.relationships+xml"/>
  <Override PartName="/ppt/slides/_rels/slide12.xml.rels" ContentType="application/vnd.openxmlformats-package.relationships+xml"/>
  <Override PartName="/ppt/slides/_rels/slide13.xml.rels" ContentType="application/vnd.openxmlformats-package.relationships+xml"/>
  <Override PartName="/ppt/slides/_rels/slide14.xml.rels" ContentType="application/vnd.openxmlformats-package.relationships+xml"/>
  <Override PartName="/ppt/slides/_rels/slide15.xml.rels" ContentType="application/vnd.openxmlformats-package.relationships+xml"/>
  <Override PartName="/ppt/slides/_rels/slide16.xml.rels" ContentType="application/vnd.openxmlformats-package.relationships+xml"/>
  <Override PartName="/ppt/slides/_rels/slide17.xml.rels" ContentType="application/vnd.openxmlformats-package.relationships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61" r:id="rId3"/>
  </p:sld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2" r:id="rId20"/>
  </p:sldIdLst>
  <p:sldSz cx="10080625" cy="5670550"/>
  <p:notesSz cx="7772400" cy="10058400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Relationship Id="rId11" Type="http://schemas.openxmlformats.org/officeDocument/2006/relationships/slide" Target="slides/slide8.xml"/><Relationship Id="rId12" Type="http://schemas.openxmlformats.org/officeDocument/2006/relationships/slide" Target="slides/slide9.xml"/><Relationship Id="rId13" Type="http://schemas.openxmlformats.org/officeDocument/2006/relationships/slide" Target="slides/slide10.xml"/><Relationship Id="rId14" Type="http://schemas.openxmlformats.org/officeDocument/2006/relationships/slide" Target="slides/slide11.xml"/><Relationship Id="rId15" Type="http://schemas.openxmlformats.org/officeDocument/2006/relationships/slide" Target="slides/slide12.xml"/><Relationship Id="rId16" Type="http://schemas.openxmlformats.org/officeDocument/2006/relationships/slide" Target="slides/slide13.xml"/><Relationship Id="rId17" Type="http://schemas.openxmlformats.org/officeDocument/2006/relationships/slide" Target="slides/slide14.xml"/><Relationship Id="rId18" Type="http://schemas.openxmlformats.org/officeDocument/2006/relationships/slide" Target="slides/slide15.xml"/><Relationship Id="rId19" Type="http://schemas.openxmlformats.org/officeDocument/2006/relationships/slide" Target="slides/slide16.xml"/><Relationship Id="rId20" Type="http://schemas.openxmlformats.org/officeDocument/2006/relationships/slide" Target="slides/slide17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8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9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0" name="PlaceHolder 4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1" name="PlaceHolder 5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4" name="PlaceHolder 3"/>
          <p:cNvSpPr>
            <a:spLocks noGrp="1"/>
          </p:cNvSpPr>
          <p:nvPr>
            <p:ph type="body"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5" name="PlaceHolder 4"/>
          <p:cNvSpPr>
            <a:spLocks noGrp="1"/>
          </p:cNvSpPr>
          <p:nvPr>
            <p:ph type="body"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6" name="PlaceHolder 5"/>
          <p:cNvSpPr>
            <a:spLocks noGrp="1"/>
          </p:cNvSpPr>
          <p:nvPr>
            <p:ph type="body"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7" name="PlaceHolder 6"/>
          <p:cNvSpPr>
            <a:spLocks noGrp="1"/>
          </p:cNvSpPr>
          <p:nvPr>
            <p:ph type="body"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8" name="PlaceHolder 7"/>
          <p:cNvSpPr>
            <a:spLocks noGrp="1"/>
          </p:cNvSpPr>
          <p:nvPr>
            <p:ph type="body"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3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7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8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2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3" name="PlaceHolder 3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4" name="PlaceHolder 4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6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7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8" name="PlaceHolder 4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0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1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2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4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5" name="PlaceHolder 3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7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8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9" name="PlaceHolder 4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0" name="PlaceHolder 5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2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3" name="PlaceHolder 3"/>
          <p:cNvSpPr>
            <a:spLocks noGrp="1"/>
          </p:cNvSpPr>
          <p:nvPr>
            <p:ph type="body"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4" name="PlaceHolder 4"/>
          <p:cNvSpPr>
            <a:spLocks noGrp="1"/>
          </p:cNvSpPr>
          <p:nvPr>
            <p:ph type="body"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5" name="PlaceHolder 5"/>
          <p:cNvSpPr>
            <a:spLocks noGrp="1"/>
          </p:cNvSpPr>
          <p:nvPr>
            <p:ph type="body"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6" name="PlaceHolder 6"/>
          <p:cNvSpPr>
            <a:spLocks noGrp="1"/>
          </p:cNvSpPr>
          <p:nvPr>
            <p:ph type="body"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7" name="PlaceHolder 7"/>
          <p:cNvSpPr>
            <a:spLocks noGrp="1"/>
          </p:cNvSpPr>
          <p:nvPr>
            <p:ph type="body"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9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4" name="PlaceHolder 3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5" name="PlaceHolder 4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8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9" name="PlaceHolder 4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2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3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<Relationship Id="rId5" Type="http://schemas.openxmlformats.org/officeDocument/2006/relationships/slideLayout" Target="../slideLayouts/slideLayout3.xml"/><Relationship Id="rId6" Type="http://schemas.openxmlformats.org/officeDocument/2006/relationships/slideLayout" Target="../slideLayouts/slideLayout4.xml"/><Relationship Id="rId7" Type="http://schemas.openxmlformats.org/officeDocument/2006/relationships/slideLayout" Target="../slideLayouts/slideLayout5.xml"/><Relationship Id="rId8" Type="http://schemas.openxmlformats.org/officeDocument/2006/relationships/slideLayout" Target="../slideLayouts/slideLayout6.xml"/><Relationship Id="rId9" Type="http://schemas.openxmlformats.org/officeDocument/2006/relationships/slideLayout" Target="../slideLayouts/slideLayout7.xml"/><Relationship Id="rId10" Type="http://schemas.openxmlformats.org/officeDocument/2006/relationships/slideLayout" Target="../slideLayouts/slideLayout8.xml"/><Relationship Id="rId11" Type="http://schemas.openxmlformats.org/officeDocument/2006/relationships/slideLayout" Target="../slideLayouts/slideLayout9.xml"/><Relationship Id="rId12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1.xml"/><Relationship Id="rId14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13.xml"/><Relationship Id="rId4" Type="http://schemas.openxmlformats.org/officeDocument/2006/relationships/slideLayout" Target="../slideLayouts/slideLayout14.xml"/><Relationship Id="rId5" Type="http://schemas.openxmlformats.org/officeDocument/2006/relationships/slideLayout" Target="../slideLayouts/slideLayout15.xml"/><Relationship Id="rId6" Type="http://schemas.openxmlformats.org/officeDocument/2006/relationships/slideLayout" Target="../slideLayouts/slideLayout16.xml"/><Relationship Id="rId7" Type="http://schemas.openxmlformats.org/officeDocument/2006/relationships/slideLayout" Target="../slideLayouts/slideLayout17.xml"/><Relationship Id="rId8" Type="http://schemas.openxmlformats.org/officeDocument/2006/relationships/slideLayout" Target="../slideLayouts/slideLayout18.xml"/><Relationship Id="rId9" Type="http://schemas.openxmlformats.org/officeDocument/2006/relationships/slideLayout" Target="../slideLayouts/slideLayout19.xml"/><Relationship Id="rId10" Type="http://schemas.openxmlformats.org/officeDocument/2006/relationships/slideLayout" Target="../slideLayouts/slideLayout20.xml"/><Relationship Id="rId11" Type="http://schemas.openxmlformats.org/officeDocument/2006/relationships/slideLayout" Target="../slideLayouts/slideLayout21.xml"/><Relationship Id="rId12" Type="http://schemas.openxmlformats.org/officeDocument/2006/relationships/slideLayout" Target="../slideLayouts/slideLayout22.xml"/><Relationship Id="rId13" Type="http://schemas.openxmlformats.org/officeDocument/2006/relationships/slideLayout" Target="../slideLayouts/slideLayout23.xml"/><Relationship Id="rId14" Type="http://schemas.openxmlformats.org/officeDocument/2006/relationships/slideLayout" Target="../slideLayouts/slideLayout2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0" name="" descr=""/>
          <p:cNvPicPr/>
          <p:nvPr/>
        </p:nvPicPr>
        <p:blipFill>
          <a:blip r:embed="rId2"/>
          <a:stretch/>
        </p:blipFill>
        <p:spPr>
          <a:xfrm>
            <a:off x="-58320" y="81000"/>
            <a:ext cx="7793640" cy="1204920"/>
          </a:xfrm>
          <a:prstGeom prst="rect">
            <a:avLst/>
          </a:prstGeom>
          <a:ln>
            <a:noFill/>
          </a:ln>
        </p:spPr>
      </p:pic>
      <p:sp>
        <p:nvSpPr>
          <p:cNvPr id="1" name="PlaceHolder 1"/>
          <p:cNvSpPr>
            <a:spLocks noGrp="1"/>
          </p:cNvSpPr>
          <p:nvPr>
            <p:ph type="title"/>
          </p:nvPr>
        </p:nvSpPr>
        <p:spPr>
          <a:xfrm>
            <a:off x="504000" y="216000"/>
            <a:ext cx="7019280" cy="935280"/>
          </a:xfrm>
          <a:prstGeom prst="rect">
            <a:avLst/>
          </a:prstGeom>
        </p:spPr>
        <p:txBody>
          <a:bodyPr lIns="0" rIns="0" tIns="0" bIns="0" anchor="ctr"/>
          <a:p>
            <a:r>
              <a:rPr b="0" lang="en-US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Click to edit the title text format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" name="PlaceHolder 2"/>
          <p:cNvSpPr>
            <a:spLocks noGrp="1"/>
          </p:cNvSpPr>
          <p:nvPr>
            <p:ph type="body"/>
          </p:nvPr>
        </p:nvSpPr>
        <p:spPr>
          <a:xfrm>
            <a:off x="504000" y="1368000"/>
            <a:ext cx="9071280" cy="3287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Click to edit the outline text format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Second Outline Level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Third Outline Level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Fourth Outline Level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Fifth Outline Level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Sixth Outline Level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Seventh Outline Level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  <p:sldLayoutId id="2147483659" r:id="rId13"/>
    <p:sldLayoutId id="2147483660" r:id="rId14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" descr=""/>
          <p:cNvPicPr/>
          <p:nvPr/>
        </p:nvPicPr>
        <p:blipFill>
          <a:blip r:embed="rId2"/>
          <a:stretch/>
        </p:blipFill>
        <p:spPr>
          <a:xfrm>
            <a:off x="-58320" y="81000"/>
            <a:ext cx="7793640" cy="1204920"/>
          </a:xfrm>
          <a:prstGeom prst="rect">
            <a:avLst/>
          </a:prstGeom>
          <a:ln>
            <a:noFill/>
          </a:ln>
        </p:spPr>
      </p:pic>
      <p:sp>
        <p:nvSpPr>
          <p:cNvPr id="4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/>
          <a:p>
            <a:pPr algn="ctr"/>
            <a:r>
              <a:rPr b="0" lang="en-US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Click to edit the title text format</a:t>
            </a:r>
            <a:endParaRPr b="0" lang="en-U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Click to edit the outline text format</a:t>
            </a:r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Second Outline Level</a:t>
            </a:r>
            <a:endParaRPr b="0" lang="en-US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Third Outline Level</a:t>
            </a:r>
            <a:endParaRPr b="0" lang="en-US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Fourth Outline Level</a:t>
            </a:r>
            <a:endParaRPr b="0" lang="en-US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Fifth Outline Level</a:t>
            </a:r>
            <a:endParaRPr b="0" lang="en-US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Sixth Outline Level</a:t>
            </a:r>
            <a:endParaRPr b="0" lang="en-US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Seventh Outline Level</a:t>
            </a:r>
            <a:endParaRPr b="0" lang="en-US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  <p:sldLayoutId id="2147483671" r:id="rId12"/>
    <p:sldLayoutId id="2147483672" r:id="rId13"/>
    <p:sldLayoutId id="2147483673" r:id="rId1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slideLayout" Target="../slideLayouts/slideLayout13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image" Target="../media/image7.png"/><Relationship Id="rId2" Type="http://schemas.openxmlformats.org/officeDocument/2006/relationships/slideLayout" Target="../slideLayouts/slideLayout13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image" Target="../media/image8.png"/><Relationship Id="rId2" Type="http://schemas.openxmlformats.org/officeDocument/2006/relationships/hyperlink" Target="https://docs.oracle.com/javase/8/docs/api/java/util/function/package-summary.html" TargetMode="External"/><Relationship Id="rId3" Type="http://schemas.openxmlformats.org/officeDocument/2006/relationships/slideLayout" Target="../slideLayouts/slideLayout13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hyperlink" Target="https://docs.oracle.com/javase/tutorial/collections/streams/parallelism.html" TargetMode="External"/><Relationship Id="rId2" Type="http://schemas.openxmlformats.org/officeDocument/2006/relationships/hyperlink" Target="http://winterbe.com/posts/2014/07/31/java8-stream-tutorial-examples/" TargetMode="External"/><Relationship Id="rId3" Type="http://schemas.openxmlformats.org/officeDocument/2006/relationships/slideLayout" Target="../slideLayouts/slideLayout13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hyperlink" Target="https://www.amazon.com/Java-Concurrency-Practice-Brian-Goetz/dp/0321349601" TargetMode="External"/><Relationship Id="rId2" Type="http://schemas.openxmlformats.org/officeDocument/2006/relationships/slideLayout" Target="../slideLayouts/slideLayout1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13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13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13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CustomShape 1"/>
          <p:cNvSpPr/>
          <p:nvPr/>
        </p:nvSpPr>
        <p:spPr>
          <a:xfrm>
            <a:off x="504000" y="216000"/>
            <a:ext cx="7019280" cy="9352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/>
          <a:p>
            <a:r>
              <a:rPr b="0" lang="en-US" sz="357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Java Concurrency Overview</a:t>
            </a:r>
            <a:endParaRPr b="0" lang="en-US" sz="357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timing>
    <p:tnLst>
      <p:par>
        <p:cTn id="1" dur="indefinite" restart="never" nodeType="tmRoot">
          <p:childTnLst>
            <p:seq>
              <p:cTn id="2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CustomShape 1"/>
          <p:cNvSpPr/>
          <p:nvPr/>
        </p:nvSpPr>
        <p:spPr>
          <a:xfrm>
            <a:off x="504000" y="216000"/>
            <a:ext cx="7019280" cy="9352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/>
          <a:p>
            <a:r>
              <a:rPr b="0" lang="en-US" sz="357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java.util.concurrent</a:t>
            </a:r>
            <a:endParaRPr b="0" lang="en-US" sz="357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97" name="CustomShape 2"/>
          <p:cNvSpPr/>
          <p:nvPr/>
        </p:nvSpPr>
        <p:spPr>
          <a:xfrm>
            <a:off x="504000" y="1368000"/>
            <a:ext cx="9071280" cy="32875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normAutofit/>
          </a:bodyPr>
          <a:p>
            <a:pPr marL="432000" indent="-323280">
              <a:lnSpc>
                <a:spcPct val="100000"/>
              </a:lnSpc>
              <a:spcAft>
                <a:spcPts val="1148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Zasto </a:t>
            </a:r>
            <a:r>
              <a:rPr b="1" lang="en-US" sz="2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java.util.concurrent</a:t>
            </a:r>
            <a:r>
              <a:rPr b="0" lang="en-US" sz="2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?</a:t>
            </a:r>
            <a:endParaRPr b="0" lang="en-US" sz="26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2000" indent="-323280">
              <a:lnSpc>
                <a:spcPct val="100000"/>
              </a:lnSpc>
              <a:spcAft>
                <a:spcPts val="1148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Thread Pools, Blocking Queue</a:t>
            </a:r>
            <a:endParaRPr b="0" lang="en-US" sz="26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2000" indent="-323280">
              <a:lnSpc>
                <a:spcPct val="100000"/>
              </a:lnSpc>
              <a:spcAft>
                <a:spcPts val="1148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1" lang="en-US" sz="2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ExecutorService</a:t>
            </a:r>
            <a:r>
              <a:rPr b="0" lang="en-US" sz="2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 interfejs </a:t>
            </a:r>
            <a:endParaRPr b="0" lang="en-US" sz="26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2000" indent="-323280">
              <a:lnSpc>
                <a:spcPct val="100000"/>
              </a:lnSpc>
              <a:spcAft>
                <a:spcPts val="1148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Klase </a:t>
            </a:r>
            <a:r>
              <a:rPr b="1" lang="en-US" sz="2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Callable</a:t>
            </a:r>
            <a:r>
              <a:rPr b="0" lang="en-US" sz="2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 i </a:t>
            </a:r>
            <a:r>
              <a:rPr b="1" lang="en-US" sz="2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Future</a:t>
            </a:r>
            <a:endParaRPr b="0" lang="en-US" sz="26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2000" indent="-323280">
              <a:lnSpc>
                <a:spcPct val="100000"/>
              </a:lnSpc>
              <a:spcAft>
                <a:spcPts val="1148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Kreiranje threadova pomocu factory klase </a:t>
            </a:r>
            <a:r>
              <a:rPr b="1" lang="en-US" sz="2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Executors</a:t>
            </a:r>
            <a:endParaRPr b="0" lang="en-US" sz="26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1" marL="864000" indent="-323280">
              <a:lnSpc>
                <a:spcPct val="100000"/>
              </a:lnSpc>
              <a:spcAft>
                <a:spcPts val="918"/>
              </a:spcAft>
              <a:buClr>
                <a:srgbClr val="000000"/>
              </a:buClr>
              <a:buSzPct val="75000"/>
              <a:buFont typeface="Symbol"/>
              <a:buChar char=""/>
            </a:pPr>
            <a:r>
              <a:rPr b="0" lang="en-US" sz="228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Executors.newFixedThreadPool()</a:t>
            </a:r>
            <a:endParaRPr b="0" lang="en-US" sz="228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1" marL="864000" indent="-323280">
              <a:lnSpc>
                <a:spcPct val="100000"/>
              </a:lnSpc>
              <a:spcAft>
                <a:spcPts val="918"/>
              </a:spcAft>
              <a:buClr>
                <a:srgbClr val="000000"/>
              </a:buClr>
              <a:buSzPct val="75000"/>
              <a:buFont typeface="Symbol"/>
              <a:buChar char=""/>
            </a:pPr>
            <a:r>
              <a:rPr b="0" lang="en-US" sz="228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Executors.newCachedThreadPool()</a:t>
            </a:r>
            <a:endParaRPr b="0" lang="en-US" sz="228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2" marL="1296000" indent="-287280">
              <a:lnSpc>
                <a:spcPct val="100000"/>
              </a:lnSpc>
              <a:spcAft>
                <a:spcPts val="689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95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creates new threads as needed, but will reuse previously constructed threads when they are available.</a:t>
            </a:r>
            <a:endParaRPr b="0" lang="en-US" sz="195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timing>
    <p:tnLst>
      <p:par>
        <p:cTn id="19" dur="indefinite" restart="never" nodeType="tmRoot">
          <p:childTnLst>
            <p:seq>
              <p:cTn id="20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CustomShape 1"/>
          <p:cNvSpPr/>
          <p:nvPr/>
        </p:nvSpPr>
        <p:spPr>
          <a:xfrm>
            <a:off x="504000" y="216000"/>
            <a:ext cx="7019280" cy="9352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/>
          <a:p>
            <a:pPr algn="ctr">
              <a:lnSpc>
                <a:spcPct val="100000"/>
              </a:lnSpc>
            </a:pPr>
            <a:r>
              <a:rPr b="0" lang="en-US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Cyclic Barrier</a:t>
            </a:r>
            <a:endParaRPr b="0" lang="en-U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99" name="" descr=""/>
          <p:cNvPicPr/>
          <p:nvPr/>
        </p:nvPicPr>
        <p:blipFill>
          <a:blip r:embed="rId1"/>
          <a:stretch/>
        </p:blipFill>
        <p:spPr>
          <a:xfrm>
            <a:off x="548640" y="1562400"/>
            <a:ext cx="3093480" cy="3466440"/>
          </a:xfrm>
          <a:prstGeom prst="rect">
            <a:avLst/>
          </a:prstGeom>
          <a:ln>
            <a:noFill/>
          </a:ln>
        </p:spPr>
      </p:pic>
      <p:sp>
        <p:nvSpPr>
          <p:cNvPr id="100" name="CustomShape 2"/>
          <p:cNvSpPr/>
          <p:nvPr/>
        </p:nvSpPr>
        <p:spPr>
          <a:xfrm>
            <a:off x="4480560" y="1920240"/>
            <a:ext cx="4937400" cy="8578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r>
              <a:rPr b="0" lang="en-US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CyclicBarrier barrier = new CyclicBarrier(2);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r>
              <a:rPr b="0" lang="en-US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barrier.await();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timing>
    <p:tnLst>
      <p:par>
        <p:cTn id="21" dur="indefinite" restart="never" nodeType="tmRoot">
          <p:childTnLst>
            <p:seq>
              <p:cTn id="22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CustomShape 1"/>
          <p:cNvSpPr/>
          <p:nvPr/>
        </p:nvSpPr>
        <p:spPr>
          <a:xfrm>
            <a:off x="504000" y="216000"/>
            <a:ext cx="7019280" cy="9352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/>
          <a:p>
            <a:r>
              <a:rPr b="0" lang="en-US" sz="357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Fork Join Framwork</a:t>
            </a:r>
            <a:endParaRPr b="0" lang="en-US" sz="357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2" name="CustomShape 2"/>
          <p:cNvSpPr/>
          <p:nvPr/>
        </p:nvSpPr>
        <p:spPr>
          <a:xfrm>
            <a:off x="504000" y="1368000"/>
            <a:ext cx="9071280" cy="32875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normAutofit/>
          </a:bodyPr>
          <a:p>
            <a:pPr marL="432000" indent="-323280">
              <a:lnSpc>
                <a:spcPct val="100000"/>
              </a:lnSpc>
              <a:spcAft>
                <a:spcPts val="1148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RecursiveAction</a:t>
            </a:r>
            <a:endParaRPr b="0" lang="en-US" sz="26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2000" indent="-323280">
              <a:lnSpc>
                <a:spcPct val="100000"/>
              </a:lnSpc>
              <a:spcAft>
                <a:spcPts val="1148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RecursiveTask</a:t>
            </a:r>
            <a:endParaRPr b="0" lang="en-US" sz="26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2000" indent="-323280">
              <a:lnSpc>
                <a:spcPct val="100000"/>
              </a:lnSpc>
              <a:spcAft>
                <a:spcPts val="1148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Common fork join pool</a:t>
            </a:r>
            <a:endParaRPr b="0" lang="en-US" sz="26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2000" indent="-323280">
              <a:lnSpc>
                <a:spcPct val="100000"/>
              </a:lnSpc>
              <a:spcAft>
                <a:spcPts val="1148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Work stealing</a:t>
            </a:r>
            <a:endParaRPr b="0" lang="en-US" sz="26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2000" indent="-323280">
              <a:lnSpc>
                <a:spcPct val="100000"/>
              </a:lnSpc>
              <a:spcAft>
                <a:spcPts val="1148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http://www.oracle.com/technetwork/articles/java/fork-join-422606.html</a:t>
            </a:r>
            <a:endParaRPr b="0" lang="en-US" sz="26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103" name="" descr=""/>
          <p:cNvPicPr/>
          <p:nvPr/>
        </p:nvPicPr>
        <p:blipFill>
          <a:blip r:embed="rId1"/>
          <a:stretch/>
        </p:blipFill>
        <p:spPr>
          <a:xfrm>
            <a:off x="5088240" y="1688400"/>
            <a:ext cx="4420800" cy="2967120"/>
          </a:xfrm>
          <a:prstGeom prst="rect">
            <a:avLst/>
          </a:prstGeom>
          <a:ln>
            <a:noFill/>
          </a:ln>
        </p:spPr>
      </p:pic>
    </p:spTree>
  </p:cSld>
  <p:timing>
    <p:tnLst>
      <p:par>
        <p:cTn id="23" dur="indefinite" restart="never" nodeType="tmRoot">
          <p:childTnLst>
            <p:seq>
              <p:cTn id="24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CustomShape 1"/>
          <p:cNvSpPr/>
          <p:nvPr/>
        </p:nvSpPr>
        <p:spPr>
          <a:xfrm>
            <a:off x="504000" y="216000"/>
            <a:ext cx="7019280" cy="9352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/>
          <a:p>
            <a:r>
              <a:rPr b="0" lang="en-US" sz="357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Java Concurrent Animated</a:t>
            </a:r>
            <a:endParaRPr b="0" lang="en-US" sz="357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5" name="CustomShape 2"/>
          <p:cNvSpPr/>
          <p:nvPr/>
        </p:nvSpPr>
        <p:spPr>
          <a:xfrm>
            <a:off x="504000" y="1368000"/>
            <a:ext cx="9071280" cy="32875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normAutofit/>
          </a:bodyPr>
          <a:p>
            <a:pPr marL="432000" indent="-323280">
              <a:lnSpc>
                <a:spcPct val="100000"/>
              </a:lnSpc>
              <a:spcAft>
                <a:spcPts val="1148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https://sourceforge.net/projects/javaconcurrenta/</a:t>
            </a:r>
            <a:endParaRPr b="0" lang="en-US" sz="26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timing>
    <p:tnLst>
      <p:par>
        <p:cTn id="25" dur="indefinite" restart="never" nodeType="tmRoot">
          <p:childTnLst>
            <p:seq>
              <p:cTn id="26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CustomShape 1"/>
          <p:cNvSpPr/>
          <p:nvPr/>
        </p:nvSpPr>
        <p:spPr>
          <a:xfrm>
            <a:off x="504000" y="216000"/>
            <a:ext cx="7019280" cy="9352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/>
          <a:p>
            <a:r>
              <a:rPr b="0" lang="en-US" sz="357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Lambda izrazi</a:t>
            </a:r>
            <a:endParaRPr b="0" lang="en-US" sz="357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107" name="" descr=""/>
          <p:cNvPicPr/>
          <p:nvPr/>
        </p:nvPicPr>
        <p:blipFill>
          <a:blip r:embed="rId1"/>
          <a:stretch/>
        </p:blipFill>
        <p:spPr>
          <a:xfrm>
            <a:off x="274320" y="1335600"/>
            <a:ext cx="5123160" cy="2869920"/>
          </a:xfrm>
          <a:prstGeom prst="rect">
            <a:avLst/>
          </a:prstGeom>
          <a:ln>
            <a:noFill/>
          </a:ln>
        </p:spPr>
      </p:pic>
      <p:sp>
        <p:nvSpPr>
          <p:cNvPr id="108" name="CustomShape 2"/>
          <p:cNvSpPr/>
          <p:nvPr/>
        </p:nvSpPr>
        <p:spPr>
          <a:xfrm>
            <a:off x="5760720" y="1554480"/>
            <a:ext cx="4022640" cy="31611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r>
              <a:rPr b="0" lang="en-US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Lambda izrazi su skracena sintaksa za interfejse sa samo jednom metodom. </a:t>
            </a:r>
            <a:br/>
            <a:r>
              <a:rPr b="0" lang="en-US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Pogledati java.util.function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r>
              <a:rPr b="0" lang="en-US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Consumer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r>
              <a:rPr b="0" lang="en-US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Predicate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r>
              <a:rPr b="0" lang="en-US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Function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r>
              <a:rPr b="0" lang="en-US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BiFunction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r>
              <a:rPr b="0" lang="en-US" sz="1800" spc="-1" strike="noStrike" u="sng">
                <a:solidFill>
                  <a:srgbClr val="0000ff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  <a:hlinkClick r:id="rId2"/>
              </a:rPr>
              <a:t>https://docs.oracle.com/javase/8/docs/api/java/util/function/package-summary.html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timing>
    <p:tnLst>
      <p:par>
        <p:cTn id="27" dur="indefinite" restart="never" nodeType="tmRoot">
          <p:childTnLst>
            <p:seq>
              <p:cTn id="28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CustomShape 1"/>
          <p:cNvSpPr/>
          <p:nvPr/>
        </p:nvSpPr>
        <p:spPr>
          <a:xfrm>
            <a:off x="504000" y="216000"/>
            <a:ext cx="7019280" cy="9352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/>
          <a:p>
            <a:r>
              <a:rPr b="0" lang="en-US" sz="357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Stream-ovi</a:t>
            </a:r>
            <a:endParaRPr b="0" lang="en-US" sz="357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0" name="CustomShape 2"/>
          <p:cNvSpPr/>
          <p:nvPr/>
        </p:nvSpPr>
        <p:spPr>
          <a:xfrm>
            <a:off x="504000" y="1368000"/>
            <a:ext cx="9071280" cy="32875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normAutofit/>
          </a:bodyPr>
          <a:p>
            <a:pPr marL="432000" indent="-323280">
              <a:lnSpc>
                <a:spcPct val="100000"/>
              </a:lnSpc>
              <a:spcAft>
                <a:spcPts val="1148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Stream je sekvence elemenata nad kojima se mogu</a:t>
            </a:r>
            <a:endParaRPr b="0" lang="en-US" sz="26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1" marL="432000" indent="-216000">
              <a:lnSpc>
                <a:spcPct val="100000"/>
              </a:lnSpc>
              <a:spcAft>
                <a:spcPts val="1148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primeniti niz operacija (koje se najcesce zadaju pomocu lambda izraza)</a:t>
            </a:r>
            <a:endParaRPr b="0" lang="en-US" sz="26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1" marL="432000" indent="-216000">
              <a:lnSpc>
                <a:spcPct val="100000"/>
              </a:lnSpc>
              <a:spcAft>
                <a:spcPts val="1148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Stream podrzava intermediate I terminalne operacije</a:t>
            </a:r>
            <a:endParaRPr b="0" lang="en-US" sz="26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1" marL="432000" indent="-216000">
              <a:lnSpc>
                <a:spcPct val="100000"/>
              </a:lnSpc>
              <a:spcAft>
                <a:spcPts val="1148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endParaRPr b="0" lang="en-US" sz="26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1" marL="432000" indent="-216000">
              <a:lnSpc>
                <a:spcPct val="100000"/>
              </a:lnSpc>
              <a:spcAft>
                <a:spcPts val="1148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endParaRPr b="0" lang="en-US" sz="26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  <a:spcAft>
                <a:spcPts val="918"/>
              </a:spcAft>
            </a:pPr>
            <a:endParaRPr b="0" lang="en-US" sz="26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timing>
    <p:tnLst>
      <p:par>
        <p:cTn id="29" dur="indefinite" restart="never" nodeType="tmRoot">
          <p:childTnLst>
            <p:seq>
              <p:cTn id="30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CustomShape 1"/>
          <p:cNvSpPr/>
          <p:nvPr/>
        </p:nvSpPr>
        <p:spPr>
          <a:xfrm>
            <a:off x="504000" y="216000"/>
            <a:ext cx="7019280" cy="9352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/>
          <a:p>
            <a:r>
              <a:rPr b="0" lang="en-US" sz="357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Parallel Streams &amp; Lambdas</a:t>
            </a:r>
            <a:endParaRPr b="0" lang="en-US" sz="357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2" name="CustomShape 2"/>
          <p:cNvSpPr/>
          <p:nvPr/>
        </p:nvSpPr>
        <p:spPr>
          <a:xfrm>
            <a:off x="504000" y="1368000"/>
            <a:ext cx="9071280" cy="32875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normAutofit/>
          </a:bodyPr>
          <a:p>
            <a:pPr marL="432000" indent="-323280">
              <a:lnSpc>
                <a:spcPct val="100000"/>
              </a:lnSpc>
              <a:spcAft>
                <a:spcPts val="1148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Stream.stream() i Stream.parallelStream()</a:t>
            </a:r>
            <a:endParaRPr b="0" lang="en-US" sz="26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1" marL="864000" indent="-323280">
              <a:lnSpc>
                <a:spcPct val="100000"/>
              </a:lnSpc>
              <a:spcAft>
                <a:spcPts val="918"/>
              </a:spcAft>
              <a:buClr>
                <a:srgbClr val="000000"/>
              </a:buClr>
              <a:buSzPct val="75000"/>
              <a:buFont typeface="Symbol"/>
              <a:buChar char=""/>
            </a:pPr>
            <a:r>
              <a:rPr b="0" lang="en-US" sz="228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foreach() - primeni na svaki element strima</a:t>
            </a:r>
            <a:endParaRPr b="0" lang="en-US" sz="228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1" marL="864000" indent="-323280">
              <a:lnSpc>
                <a:spcPct val="100000"/>
              </a:lnSpc>
              <a:spcAft>
                <a:spcPts val="918"/>
              </a:spcAft>
              <a:buClr>
                <a:srgbClr val="000000"/>
              </a:buClr>
              <a:buSzPct val="75000"/>
              <a:buFont typeface="Symbol"/>
              <a:buChar char=""/>
            </a:pPr>
            <a:r>
              <a:rPr b="0" lang="en-US" sz="228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map() - transformisi elemente strima</a:t>
            </a:r>
            <a:endParaRPr b="0" lang="en-US" sz="228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1" marL="864000" indent="-323280">
              <a:lnSpc>
                <a:spcPct val="100000"/>
              </a:lnSpc>
              <a:spcAft>
                <a:spcPts val="918"/>
              </a:spcAft>
              <a:buClr>
                <a:srgbClr val="000000"/>
              </a:buClr>
              <a:buSzPct val="75000"/>
              <a:buFont typeface="Symbol"/>
              <a:buChar char=""/>
            </a:pPr>
            <a:r>
              <a:rPr b="0" lang="en-US" sz="228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filter() - filtriraj elemente strima</a:t>
            </a:r>
            <a:endParaRPr b="0" lang="en-US" sz="228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1" marL="864000" indent="-323280">
              <a:lnSpc>
                <a:spcPct val="100000"/>
              </a:lnSpc>
              <a:spcAft>
                <a:spcPts val="918"/>
              </a:spcAft>
              <a:buClr>
                <a:srgbClr val="000000"/>
              </a:buClr>
              <a:buSzPct val="75000"/>
              <a:buFont typeface="Symbol"/>
              <a:buChar char=""/>
            </a:pPr>
            <a:r>
              <a:rPr b="0" lang="en-US" sz="228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collect() - pretvori strim u kolekciju</a:t>
            </a:r>
            <a:endParaRPr b="0" lang="en-US" sz="228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1" marL="864000" indent="-323280">
              <a:lnSpc>
                <a:spcPct val="100000"/>
              </a:lnSpc>
              <a:spcAft>
                <a:spcPts val="918"/>
              </a:spcAft>
              <a:buClr>
                <a:srgbClr val="000000"/>
              </a:buClr>
              <a:buSzPct val="75000"/>
              <a:buFont typeface="Symbol"/>
              <a:buChar char=""/>
            </a:pPr>
            <a:r>
              <a:rPr b="0" lang="en-US" sz="228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Ispod haube paralelnog strima  je Fork Join frejmvork</a:t>
            </a:r>
            <a:endParaRPr b="0" lang="en-US" sz="228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1" marL="864000" indent="-323280">
              <a:lnSpc>
                <a:spcPct val="100000"/>
              </a:lnSpc>
              <a:spcAft>
                <a:spcPts val="918"/>
              </a:spcAft>
              <a:buClr>
                <a:srgbClr val="000000"/>
              </a:buClr>
              <a:buSzPct val="75000"/>
              <a:buFont typeface="Symbol"/>
              <a:buChar char=""/>
            </a:pPr>
            <a:r>
              <a:rPr b="0" lang="en-US" sz="2280" spc="-1" strike="noStrike" u="sng">
                <a:solidFill>
                  <a:srgbClr val="0000ff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  <a:hlinkClick r:id="rId1"/>
              </a:rPr>
              <a:t>https://docs.oracle.com/javase/tutorial/collections/streams/parallelism.html</a:t>
            </a:r>
            <a:endParaRPr b="0" lang="en-US" sz="228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1" marL="864000" indent="-323280">
              <a:lnSpc>
                <a:spcPct val="100000"/>
              </a:lnSpc>
              <a:spcAft>
                <a:spcPts val="918"/>
              </a:spcAft>
              <a:buClr>
                <a:srgbClr val="000000"/>
              </a:buClr>
              <a:buSzPct val="75000"/>
              <a:buFont typeface="Symbol"/>
              <a:buChar char=""/>
            </a:pPr>
            <a:r>
              <a:rPr b="0" lang="en-US" sz="2280" spc="-1" strike="noStrike" u="sng">
                <a:solidFill>
                  <a:srgbClr val="0000ff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  <a:hlinkClick r:id="rId2"/>
              </a:rPr>
              <a:t>http://winterbe.com/posts/2014/07/31/java8-stream-tutorial-examples/</a:t>
            </a:r>
            <a:endParaRPr b="0" lang="en-US" sz="228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  <a:spcAft>
                <a:spcPts val="918"/>
              </a:spcAft>
            </a:pPr>
            <a:endParaRPr b="0" lang="en-US" sz="228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timing>
    <p:tnLst>
      <p:par>
        <p:cTn id="31" dur="indefinite" restart="never" nodeType="tmRoot">
          <p:childTnLst>
            <p:seq>
              <p:cTn id="32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CustomShape 1"/>
          <p:cNvSpPr/>
          <p:nvPr/>
        </p:nvSpPr>
        <p:spPr>
          <a:xfrm>
            <a:off x="504000" y="216000"/>
            <a:ext cx="7019280" cy="9352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/>
          <a:p>
            <a:r>
              <a:rPr b="0" lang="en-US" sz="357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Literatura</a:t>
            </a:r>
            <a:endParaRPr b="0" lang="en-US" sz="357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4" name="CustomShape 2"/>
          <p:cNvSpPr/>
          <p:nvPr/>
        </p:nvSpPr>
        <p:spPr>
          <a:xfrm>
            <a:off x="504000" y="1368000"/>
            <a:ext cx="9071280" cy="32875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normAutofit/>
          </a:bodyPr>
          <a:p>
            <a:pPr marL="432000" indent="-323280">
              <a:lnSpc>
                <a:spcPct val="100000"/>
              </a:lnSpc>
              <a:spcAft>
                <a:spcPts val="1148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Java Concurrency In Practice, Brian Goetz</a:t>
            </a:r>
            <a:endParaRPr b="0" lang="en-US" sz="26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2000" indent="-323280">
              <a:lnSpc>
                <a:spcPct val="100000"/>
              </a:lnSpc>
              <a:spcAft>
                <a:spcPts val="1148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600" spc="-1" strike="noStrike" u="sng">
                <a:solidFill>
                  <a:srgbClr val="0000ff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  <a:hlinkClick r:id="rId1"/>
              </a:rPr>
              <a:t>https://www.amazon.com/Java-Concurrency-Practice-Brian-Goetz/dp/0321349601</a:t>
            </a:r>
            <a:endParaRPr b="0" lang="en-US" sz="26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  <a:spcAft>
                <a:spcPts val="1148"/>
              </a:spcAft>
            </a:pPr>
            <a:endParaRPr b="0" lang="en-US" sz="26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timing>
    <p:tnLst>
      <p:par>
        <p:cTn id="33" dur="indefinite" restart="never" nodeType="tmRoot">
          <p:childTnLst>
            <p:seq>
              <p:cTn id="34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CustomShape 1"/>
          <p:cNvSpPr/>
          <p:nvPr/>
        </p:nvSpPr>
        <p:spPr>
          <a:xfrm>
            <a:off x="504000" y="252000"/>
            <a:ext cx="7019280" cy="9352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/>
          <a:p>
            <a:r>
              <a:rPr b="0" lang="en-US" sz="357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Pregled kursa</a:t>
            </a:r>
            <a:endParaRPr b="0" lang="en-US" sz="357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0" name="CustomShape 2"/>
          <p:cNvSpPr/>
          <p:nvPr/>
        </p:nvSpPr>
        <p:spPr>
          <a:xfrm>
            <a:off x="504000" y="1368000"/>
            <a:ext cx="9071280" cy="32875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normAutofit/>
          </a:bodyPr>
          <a:p>
            <a:pPr marL="432000" indent="-323280">
              <a:lnSpc>
                <a:spcPct val="100000"/>
              </a:lnSpc>
              <a:spcAft>
                <a:spcPts val="1148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Osnove threadova u Java-i</a:t>
            </a:r>
            <a:endParaRPr b="0" lang="en-US" sz="26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2000" indent="-323280">
              <a:lnSpc>
                <a:spcPct val="100000"/>
              </a:lnSpc>
              <a:spcAft>
                <a:spcPts val="1148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Threading best practice i concurrency package</a:t>
            </a:r>
            <a:endParaRPr b="0" lang="en-US" sz="26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2000" indent="-323280">
              <a:lnSpc>
                <a:spcPct val="100000"/>
              </a:lnSpc>
              <a:spcAft>
                <a:spcPts val="1148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Fork Join frejmvork</a:t>
            </a:r>
            <a:endParaRPr b="0" lang="en-US" sz="26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2000" indent="-323280">
              <a:lnSpc>
                <a:spcPct val="100000"/>
              </a:lnSpc>
              <a:spcAft>
                <a:spcPts val="1148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Paralelni streamovi i lambde</a:t>
            </a:r>
            <a:endParaRPr b="0" lang="en-US" sz="26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timing>
    <p:tnLst>
      <p:par>
        <p:cTn id="3" dur="indefinite" restart="never" nodeType="tmRoot">
          <p:childTnLst>
            <p:seq>
              <p:cTn id="4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CustomShape 1"/>
          <p:cNvSpPr/>
          <p:nvPr/>
        </p:nvSpPr>
        <p:spPr>
          <a:xfrm>
            <a:off x="504000" y="216000"/>
            <a:ext cx="7019280" cy="9352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/>
          <a:p>
            <a:r>
              <a:rPr b="0" lang="en-US" sz="357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Osnove threadova u Java-i</a:t>
            </a:r>
            <a:endParaRPr b="0" lang="en-US" sz="357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2" name="CustomShape 2"/>
          <p:cNvSpPr/>
          <p:nvPr/>
        </p:nvSpPr>
        <p:spPr>
          <a:xfrm>
            <a:off x="529200" y="1368000"/>
            <a:ext cx="9071280" cy="32875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normAutofit/>
          </a:bodyPr>
          <a:p>
            <a:pPr marL="432000" indent="-323280">
              <a:lnSpc>
                <a:spcPct val="100000"/>
              </a:lnSpc>
              <a:spcAft>
                <a:spcPts val="1148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Threadovi / niti omogućavaju pisanje programa sa paralelnim tokovima izvršavanja</a:t>
            </a:r>
            <a:endParaRPr b="0" lang="en-US" sz="26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2000" indent="-323280">
              <a:lnSpc>
                <a:spcPct val="100000"/>
              </a:lnSpc>
              <a:spcAft>
                <a:spcPts val="1148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Kreiranje threadova</a:t>
            </a:r>
            <a:endParaRPr b="0" lang="en-US" sz="26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1" marL="864000" indent="-323280">
              <a:lnSpc>
                <a:spcPct val="100000"/>
              </a:lnSpc>
              <a:spcAft>
                <a:spcPts val="918"/>
              </a:spcAft>
              <a:buClr>
                <a:srgbClr val="000000"/>
              </a:buClr>
              <a:buSzPct val="75000"/>
              <a:buFont typeface="Symbol"/>
              <a:buChar char=""/>
            </a:pPr>
            <a:r>
              <a:rPr b="0" lang="en-US" sz="228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Klasa Thread</a:t>
            </a:r>
            <a:endParaRPr b="0" lang="en-US" sz="228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2" marL="1296000" indent="-287280">
              <a:lnSpc>
                <a:spcPct val="100000"/>
              </a:lnSpc>
              <a:spcAft>
                <a:spcPts val="689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95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Nasledjivanje klase Thread I override metode run()</a:t>
            </a:r>
            <a:endParaRPr b="0" lang="en-US" sz="195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1" marL="864000" indent="-323280">
              <a:lnSpc>
                <a:spcPct val="100000"/>
              </a:lnSpc>
              <a:spcAft>
                <a:spcPts val="918"/>
              </a:spcAft>
              <a:buClr>
                <a:srgbClr val="000000"/>
              </a:buClr>
              <a:buSzPct val="75000"/>
              <a:buFont typeface="Symbol"/>
              <a:buChar char=""/>
            </a:pPr>
            <a:r>
              <a:rPr b="0" lang="en-US" sz="228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Interfejs Runnable</a:t>
            </a:r>
            <a:endParaRPr b="0" lang="en-US" sz="228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2" marL="1296000" indent="-287280">
              <a:lnSpc>
                <a:spcPct val="100000"/>
              </a:lnSpc>
              <a:spcAft>
                <a:spcPts val="689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95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Implementacija interfejsa se prosledjuje kao parametar konstruktoru Thread-a</a:t>
            </a:r>
            <a:endParaRPr b="0" lang="en-US" sz="195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2" marL="1296000" indent="-287280">
              <a:lnSpc>
                <a:spcPct val="100000"/>
              </a:lnSpc>
              <a:spcAft>
                <a:spcPts val="689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95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Runnable je funkcionalni interfejs od Java 8</a:t>
            </a:r>
            <a:endParaRPr b="0" lang="en-US" sz="195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timing>
    <p:tnLst>
      <p:par>
        <p:cTn id="5" dur="indefinite" restart="never" nodeType="tmRoot">
          <p:childTnLst>
            <p:seq>
              <p:cTn id="6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CustomShape 1"/>
          <p:cNvSpPr/>
          <p:nvPr/>
        </p:nvSpPr>
        <p:spPr>
          <a:xfrm>
            <a:off x="504000" y="177840"/>
            <a:ext cx="7019280" cy="10119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/>
          <a:p>
            <a:r>
              <a:rPr b="0" lang="en-US" sz="357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Glavni izazovi u radu sa thredovima</a:t>
            </a:r>
            <a:endParaRPr b="0" lang="en-US" sz="357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4" name="CustomShape 2"/>
          <p:cNvSpPr/>
          <p:nvPr/>
        </p:nvSpPr>
        <p:spPr>
          <a:xfrm>
            <a:off x="504000" y="1368000"/>
            <a:ext cx="9071280" cy="32875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normAutofit/>
          </a:bodyPr>
          <a:p>
            <a:pPr marL="432000" indent="-323280">
              <a:lnSpc>
                <a:spcPct val="100000"/>
              </a:lnSpc>
              <a:spcAft>
                <a:spcPts val="1148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Zajednicki podaci (shared data)</a:t>
            </a:r>
            <a:endParaRPr b="0" lang="en-US" sz="26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2000" indent="-323280">
              <a:lnSpc>
                <a:spcPct val="100000"/>
              </a:lnSpc>
              <a:spcAft>
                <a:spcPts val="1148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Cekanje – minimizovati (po mogucstvu eliminisati) portrebu za sinhronizacijom I cekanjem</a:t>
            </a:r>
            <a:endParaRPr b="0" lang="en-US" sz="26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2000" indent="-323280">
              <a:lnSpc>
                <a:spcPct val="100000"/>
              </a:lnSpc>
              <a:spcAft>
                <a:spcPts val="1148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Threadovi rade razlicitim brzinama, razlicite kolicine posla I dodeljivanje procesora je nepredvidivo</a:t>
            </a:r>
            <a:endParaRPr b="0" lang="en-US" sz="26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2000" indent="-323280">
              <a:lnSpc>
                <a:spcPct val="100000"/>
              </a:lnSpc>
              <a:spcAft>
                <a:spcPts val="1148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Kolicina posla po jednom threadu– treba da bude dovoljno velika da bi opravdala paralelizaciju inace ce raditi sporije nego u jednom thread-u</a:t>
            </a:r>
            <a:endParaRPr b="0" lang="en-US" sz="26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timing>
    <p:tnLst>
      <p:par>
        <p:cTn id="7" dur="indefinite" restart="never" nodeType="tmRoot">
          <p:childTnLst>
            <p:seq>
              <p:cTn id="8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CustomShape 1"/>
          <p:cNvSpPr/>
          <p:nvPr/>
        </p:nvSpPr>
        <p:spPr>
          <a:xfrm>
            <a:off x="504000" y="216000"/>
            <a:ext cx="7019280" cy="9352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/>
          <a:p>
            <a:r>
              <a:rPr b="0" lang="en-US" sz="357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Primeri</a:t>
            </a:r>
            <a:endParaRPr b="0" lang="en-US" sz="357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6" name="CustomShape 2"/>
          <p:cNvSpPr/>
          <p:nvPr/>
        </p:nvSpPr>
        <p:spPr>
          <a:xfrm>
            <a:off x="504000" y="1368000"/>
            <a:ext cx="9071280" cy="32875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normAutofit/>
          </a:bodyPr>
          <a:p>
            <a:pPr marL="432000" indent="-323280">
              <a:lnSpc>
                <a:spcPct val="100000"/>
              </a:lnSpc>
              <a:spcAft>
                <a:spcPts val="1148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BasicCounterThreads</a:t>
            </a:r>
            <a:endParaRPr b="0" lang="en-US" sz="26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2000" indent="-323280">
              <a:lnSpc>
                <a:spcPct val="100000"/>
              </a:lnSpc>
              <a:spcAft>
                <a:spcPts val="1148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BasicRunnableThreads</a:t>
            </a:r>
            <a:endParaRPr b="0" lang="en-US" sz="26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2000" indent="-323280">
              <a:lnSpc>
                <a:spcPct val="100000"/>
              </a:lnSpc>
              <a:spcAft>
                <a:spcPts val="1148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TwoCounters</a:t>
            </a:r>
            <a:endParaRPr b="0" lang="en-US" sz="26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2000" indent="-323280">
              <a:lnSpc>
                <a:spcPct val="100000"/>
              </a:lnSpc>
              <a:spcAft>
                <a:spcPts val="1148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TwoSharedCounterThreads</a:t>
            </a:r>
            <a:endParaRPr b="0" lang="en-US" sz="26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timing>
    <p:tnLst>
      <p:par>
        <p:cTn id="9" dur="indefinite" restart="never" nodeType="tmRoot">
          <p:childTnLst>
            <p:seq>
              <p:cTn id="10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CustomShape 1"/>
          <p:cNvSpPr/>
          <p:nvPr/>
        </p:nvSpPr>
        <p:spPr>
          <a:xfrm>
            <a:off x="504000" y="216000"/>
            <a:ext cx="7019280" cy="9352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/>
          <a:p>
            <a:r>
              <a:rPr b="0" lang="en-US" sz="357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Cosumer Producer</a:t>
            </a:r>
            <a:endParaRPr b="0" lang="en-US" sz="357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8" name="CustomShape 2"/>
          <p:cNvSpPr/>
          <p:nvPr/>
        </p:nvSpPr>
        <p:spPr>
          <a:xfrm>
            <a:off x="504000" y="1368000"/>
            <a:ext cx="9071280" cy="32875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normAutofit/>
          </a:bodyPr>
          <a:p>
            <a:pPr marL="432000" indent="-323280">
              <a:lnSpc>
                <a:spcPct val="100000"/>
              </a:lnSpc>
              <a:spcAft>
                <a:spcPts val="1148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Consumer/Producer</a:t>
            </a:r>
            <a:endParaRPr b="0" lang="en-US" sz="26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2000" indent="-323280">
              <a:lnSpc>
                <a:spcPct val="100000"/>
              </a:lnSpc>
              <a:spcAft>
                <a:spcPts val="1148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Wait / notify</a:t>
            </a:r>
            <a:endParaRPr b="0" lang="en-US" sz="26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  <a:spcAft>
                <a:spcPts val="1148"/>
              </a:spcAft>
            </a:pPr>
            <a:endParaRPr b="0" lang="en-US" sz="26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89" name="" descr=""/>
          <p:cNvPicPr/>
          <p:nvPr/>
        </p:nvPicPr>
        <p:blipFill>
          <a:blip r:embed="rId1"/>
          <a:stretch/>
        </p:blipFill>
        <p:spPr>
          <a:xfrm>
            <a:off x="1096560" y="2595600"/>
            <a:ext cx="7697520" cy="1923120"/>
          </a:xfrm>
          <a:prstGeom prst="rect">
            <a:avLst/>
          </a:prstGeom>
          <a:ln>
            <a:noFill/>
          </a:ln>
        </p:spPr>
      </p:pic>
    </p:spTree>
  </p:cSld>
  <p:timing>
    <p:tnLst>
      <p:par>
        <p:cTn id="11" dur="indefinite" restart="never" nodeType="tmRoot">
          <p:childTnLst>
            <p:seq>
              <p:cTn id="12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CustomShape 1"/>
          <p:cNvSpPr/>
          <p:nvPr/>
        </p:nvSpPr>
        <p:spPr>
          <a:xfrm>
            <a:off x="504000" y="216000"/>
            <a:ext cx="7019280" cy="9352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/>
          <a:p>
            <a:r>
              <a:rPr b="0" lang="en-US" sz="357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Blocking Queue</a:t>
            </a:r>
            <a:endParaRPr b="0" lang="en-US" sz="357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91" name="" descr=""/>
          <p:cNvPicPr/>
          <p:nvPr/>
        </p:nvPicPr>
        <p:blipFill>
          <a:blip r:embed="rId1"/>
          <a:stretch/>
        </p:blipFill>
        <p:spPr>
          <a:xfrm>
            <a:off x="2064960" y="1939680"/>
            <a:ext cx="5523840" cy="2108160"/>
          </a:xfrm>
          <a:prstGeom prst="rect">
            <a:avLst/>
          </a:prstGeom>
          <a:ln>
            <a:noFill/>
          </a:ln>
        </p:spPr>
      </p:pic>
    </p:spTree>
  </p:cSld>
  <p:timing>
    <p:tnLst>
      <p:par>
        <p:cTn id="13" dur="indefinite" restart="never" nodeType="tmRoot">
          <p:childTnLst>
            <p:seq>
              <p:cTn id="14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CustomShape 1"/>
          <p:cNvSpPr/>
          <p:nvPr/>
        </p:nvSpPr>
        <p:spPr>
          <a:xfrm>
            <a:off x="504000" y="216000"/>
            <a:ext cx="7019280" cy="9352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/>
          <a:p>
            <a:r>
              <a:rPr b="0" lang="en-US" sz="357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Thread Pool</a:t>
            </a:r>
            <a:endParaRPr b="0" lang="en-US" sz="357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93" name="" descr=""/>
          <p:cNvPicPr/>
          <p:nvPr/>
        </p:nvPicPr>
        <p:blipFill>
          <a:blip r:embed="rId1"/>
          <a:stretch/>
        </p:blipFill>
        <p:spPr>
          <a:xfrm>
            <a:off x="2560320" y="1645920"/>
            <a:ext cx="4132800" cy="3417840"/>
          </a:xfrm>
          <a:prstGeom prst="rect">
            <a:avLst/>
          </a:prstGeom>
          <a:ln>
            <a:noFill/>
          </a:ln>
        </p:spPr>
      </p:pic>
    </p:spTree>
  </p:cSld>
  <p:timing>
    <p:tnLst>
      <p:par>
        <p:cTn id="15" dur="indefinite" restart="never" nodeType="tmRoot">
          <p:childTnLst>
            <p:seq>
              <p:cTn id="16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CustomShape 1"/>
          <p:cNvSpPr/>
          <p:nvPr/>
        </p:nvSpPr>
        <p:spPr>
          <a:xfrm>
            <a:off x="504000" y="216000"/>
            <a:ext cx="7019280" cy="9352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/>
          <a:p>
            <a:r>
              <a:rPr b="0" lang="en-US" sz="357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Zasto java.util.concurrency</a:t>
            </a:r>
            <a:endParaRPr b="0" lang="en-US" sz="357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95" name="CustomShape 2"/>
          <p:cNvSpPr/>
          <p:nvPr/>
        </p:nvSpPr>
        <p:spPr>
          <a:xfrm>
            <a:off x="504000" y="1368000"/>
            <a:ext cx="9071280" cy="32875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normAutofit/>
          </a:bodyPr>
          <a:p>
            <a:pPr marL="432000" indent="-323280">
              <a:lnSpc>
                <a:spcPct val="100000"/>
              </a:lnSpc>
              <a:spcAft>
                <a:spcPts val="1148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Josh Bloch, Effective Java 2nd Edition, Item 69: Prefer concurrency utilities to wait and notify </a:t>
            </a:r>
            <a:endParaRPr b="0" lang="en-US" sz="26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32000" indent="-323280">
              <a:lnSpc>
                <a:spcPct val="100000"/>
              </a:lnSpc>
              <a:spcAft>
                <a:spcPts val="1148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Given the </a:t>
            </a:r>
            <a:r>
              <a:rPr b="1" lang="en-US" sz="2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difficulty of using wait and notify correctly</a:t>
            </a:r>
            <a:r>
              <a:rPr b="0" lang="en-US" sz="2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, you should use the higher-level concurrency utilities instead [...] using wait and notify directly is like programming in "concurrency assembly language", as compared to the higher-level language provided by java.util.concurrent. There is seldom, if ever, reason to use wait and notify in new code.</a:t>
            </a:r>
            <a:endParaRPr b="0" lang="en-US" sz="26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timing>
    <p:tnLst>
      <p:par>
        <p:cTn id="17" dur="indefinite" restart="never" nodeType="tmRoot">
          <p:childTnLst>
            <p:seq>
              <p:cTn id="18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</TotalTime>
  <Application>LibreOffice/5.3.7.2$Windows_X86_64 LibreOffice_project/6b8ed514a9f8b44d37a1b96673cbbdd077e24059</Applicat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2018-01-28T11:46:31Z</dcterms:created>
  <dc:creator/>
  <dc:description/>
  <dc:language>en-US</dc:language>
  <cp:lastModifiedBy/>
  <dcterms:modified xsi:type="dcterms:W3CDTF">2018-02-07T16:49:07Z</dcterms:modified>
  <cp:revision>6</cp:revision>
  <dc:subject/>
  <dc:title>Bright Blue</dc:title>
</cp:coreProperties>
</file>