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9" r:id="rId6"/>
    <p:sldId id="258" r:id="rId7"/>
    <p:sldId id="263" r:id="rId8"/>
    <p:sldId id="264" r:id="rId9"/>
    <p:sldId id="265" r:id="rId10"/>
    <p:sldId id="266" r:id="rId11"/>
    <p:sldId id="267" r:id="rId12"/>
    <p:sldId id="268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A7ABE07-F057-4DED-A8F1-F13834CE3901}">
          <p14:sldIdLst>
            <p14:sldId id="256"/>
            <p14:sldId id="257"/>
            <p14:sldId id="261"/>
            <p14:sldId id="262"/>
            <p14:sldId id="259"/>
            <p14:sldId id="258"/>
            <p14:sldId id="263"/>
            <p14:sldId id="264"/>
            <p14:sldId id="265"/>
            <p14:sldId id="266"/>
            <p14:sldId id="267"/>
            <p14:sldId id="268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5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321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8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77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2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25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4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40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5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2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723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5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F070A-40DC-461C-9EF3-850BA91DBBBE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A64E4-ADA8-4692-A702-31B2453E97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5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imefaces.org/showcase/" TargetMode="External"/><Relationship Id="rId2" Type="http://schemas.openxmlformats.org/officeDocument/2006/relationships/hyperlink" Target="https://www.primefaces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bootsfaces.net/" TargetMode="External"/><Relationship Id="rId4" Type="http://schemas.openxmlformats.org/officeDocument/2006/relationships/hyperlink" Target="https://www.primefaces.org/babylon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pache/incubator-netbeans" TargetMode="External"/><Relationship Id="rId2" Type="http://schemas.openxmlformats.org/officeDocument/2006/relationships/hyperlink" Target="https://netbeans.apache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javaee.github.io/tutorial/" TargetMode="External"/><Relationship Id="rId2" Type="http://schemas.openxmlformats.org/officeDocument/2006/relationships/hyperlink" Target="https://github.com/eclipse-ee4j/jakartaee-tutorial-exampl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oracle.com/javaee/6/tutorial/doc/docinfo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081" y="2799433"/>
            <a:ext cx="9144000" cy="1210516"/>
          </a:xfrm>
        </p:spPr>
        <p:txBody>
          <a:bodyPr/>
          <a:lstStyle/>
          <a:p>
            <a:r>
              <a:rPr lang="en-US" dirty="0" smtClean="0"/>
              <a:t>JAVA ENTERPRISE EDITION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5423" y="1714704"/>
            <a:ext cx="9144000" cy="923364"/>
          </a:xfrm>
        </p:spPr>
        <p:txBody>
          <a:bodyPr>
            <a:normAutofit fontScale="92500" lnSpcReduction="20000"/>
          </a:bodyPr>
          <a:lstStyle/>
          <a:p>
            <a:r>
              <a:rPr lang="en-US" sz="8000" b="1" dirty="0" smtClean="0"/>
              <a:t>JAVA EE</a:t>
            </a:r>
            <a:endParaRPr lang="en-US" sz="8000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624324" y="4601990"/>
            <a:ext cx="9144000" cy="9233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sz="8000" b="1" dirty="0" smtClean="0"/>
              <a:t>Eclipse EE4J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923212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976" y="365125"/>
            <a:ext cx="10515600" cy="1325563"/>
          </a:xfrm>
        </p:spPr>
        <p:txBody>
          <a:bodyPr/>
          <a:lstStyle/>
          <a:p>
            <a:r>
              <a:rPr lang="sr-Latn-RS" dirty="0" smtClean="0"/>
              <a:t>JPA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553" y="1825625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sr-Latn-RS" dirty="0" smtClean="0"/>
              <a:t>JPA obezbeđuje apstrakciju operacija sa bazom podataka,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sr-Latn-RS" dirty="0" smtClean="0"/>
              <a:t> i objektno relaciono mapiranje (ORM)</a:t>
            </a:r>
          </a:p>
          <a:p>
            <a:r>
              <a:rPr lang="sr-Latn-RS" b="1" dirty="0" smtClean="0"/>
              <a:t>Važne klase</a:t>
            </a:r>
            <a:r>
              <a:rPr lang="en-US" b="1" dirty="0" smtClean="0"/>
              <a:t>:</a:t>
            </a:r>
            <a:endParaRPr lang="sr-Latn-RS" b="1" dirty="0" smtClean="0"/>
          </a:p>
          <a:p>
            <a:r>
              <a:rPr lang="sr-Latn-RS" dirty="0" smtClean="0"/>
              <a:t>EntityManagerFactory</a:t>
            </a:r>
          </a:p>
          <a:p>
            <a:r>
              <a:rPr lang="sr-Latn-RS" dirty="0" smtClean="0"/>
              <a:t>EntityManager</a:t>
            </a:r>
          </a:p>
          <a:p>
            <a:r>
              <a:rPr lang="en-US" dirty="0" smtClean="0"/>
              <a:t>@Entity </a:t>
            </a:r>
            <a:r>
              <a:rPr lang="en-US" dirty="0" err="1" smtClean="0"/>
              <a:t>anotacija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podacima</a:t>
            </a:r>
            <a:endParaRPr lang="en-US" dirty="0" smtClean="0"/>
          </a:p>
          <a:p>
            <a:r>
              <a:rPr lang="en-US" dirty="0" err="1" smtClean="0"/>
              <a:t>Persistance</a:t>
            </a:r>
            <a:endParaRPr lang="en-US" dirty="0" smtClean="0"/>
          </a:p>
          <a:p>
            <a:r>
              <a:rPr lang="en-US" dirty="0" smtClean="0"/>
              <a:t>persistance.xml </a:t>
            </a:r>
            <a:r>
              <a:rPr lang="en-US" dirty="0" err="1" smtClean="0"/>
              <a:t>fajl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err="1" smtClean="0"/>
              <a:t>Primeri</a:t>
            </a:r>
            <a:r>
              <a:rPr lang="en-GB" dirty="0" smtClean="0"/>
              <a:t>: persistence/</a:t>
            </a:r>
            <a:r>
              <a:rPr lang="en-GB" dirty="0" err="1" smtClean="0"/>
              <a:t>AddressBook</a:t>
            </a:r>
            <a:r>
              <a:rPr lang="en-GB" dirty="0" smtClean="0"/>
              <a:t>, Order</a:t>
            </a:r>
          </a:p>
          <a:p>
            <a:r>
              <a:rPr lang="en-GB" dirty="0" err="1" smtClean="0"/>
              <a:t>Ve</a:t>
            </a:r>
            <a:r>
              <a:rPr lang="sr-Latn-RS" dirty="0" smtClean="0"/>
              <a:t>žba: JSF+JPA+CRUD operacije za domen po izboru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339" y="2206393"/>
            <a:ext cx="5524500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328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PrimeFaces i BootFaces(bootstrap+jsf)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Kreiranje</a:t>
            </a:r>
            <a:r>
              <a:rPr lang="en-GB" dirty="0" smtClean="0"/>
              <a:t> CRUD </a:t>
            </a:r>
            <a:r>
              <a:rPr lang="en-GB" dirty="0" err="1" smtClean="0"/>
              <a:t>Aplikacije</a:t>
            </a:r>
            <a:r>
              <a:rPr lang="en-GB" dirty="0" smtClean="0"/>
              <a:t> u NetBeans-u</a:t>
            </a:r>
          </a:p>
          <a:p>
            <a:r>
              <a:rPr lang="en-GB" dirty="0" smtClean="0"/>
              <a:t>Entity classes from database</a:t>
            </a:r>
          </a:p>
          <a:p>
            <a:r>
              <a:rPr lang="en-GB" dirty="0" smtClean="0"/>
              <a:t>Session Beans for </a:t>
            </a:r>
            <a:r>
              <a:rPr lang="en-GB" dirty="0" err="1" smtClean="0"/>
              <a:t>enities</a:t>
            </a:r>
            <a:endParaRPr lang="en-GB" dirty="0" smtClean="0"/>
          </a:p>
          <a:p>
            <a:r>
              <a:rPr lang="en-GB" dirty="0" smtClean="0"/>
              <a:t>JSF Files from Entity Classes</a:t>
            </a:r>
          </a:p>
          <a:p>
            <a:endParaRPr lang="en-GB" dirty="0"/>
          </a:p>
          <a:p>
            <a:r>
              <a:rPr lang="en-US" dirty="0" smtClean="0">
                <a:hlinkClick r:id="rId2"/>
              </a:rPr>
              <a:t>https://www.primefaces.org/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https://www.primefaces.org/showcase/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https://www.primefaces.org/babylon/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https://www.bootsfaces.net/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108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Jos </a:t>
            </a:r>
            <a:r>
              <a:rPr lang="en-GB" dirty="0" err="1" smtClean="0"/>
              <a:t>primera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jsonb</a:t>
            </a:r>
            <a:endParaRPr lang="en-GB" dirty="0" smtClean="0"/>
          </a:p>
          <a:p>
            <a:r>
              <a:rPr lang="en-GB" dirty="0" err="1" smtClean="0"/>
              <a:t>WebSocket</a:t>
            </a:r>
            <a:r>
              <a:rPr lang="en-GB" dirty="0" smtClean="0"/>
              <a:t> Chat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512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Apache NetBeans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NetBeans IDE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Platforma</a:t>
            </a:r>
            <a:r>
              <a:rPr lang="en-GB" dirty="0" smtClean="0"/>
              <a:t> </a:t>
            </a:r>
            <a:r>
              <a:rPr lang="en-GB" dirty="0" smtClean="0">
                <a:hlinkClick r:id="rId2"/>
              </a:rPr>
              <a:t>https://netbeans.apache.org/</a:t>
            </a:r>
            <a:endParaRPr lang="en-GB" dirty="0" smtClean="0"/>
          </a:p>
          <a:p>
            <a:r>
              <a:rPr lang="sr-Latn-RS" dirty="0" smtClean="0"/>
              <a:t>NetBeans-u i migracij</a:t>
            </a:r>
            <a:r>
              <a:rPr lang="en-GB" dirty="0" smtClean="0"/>
              <a:t>a</a:t>
            </a:r>
            <a:r>
              <a:rPr lang="sr-Latn-RS" dirty="0" smtClean="0"/>
              <a:t> u </a:t>
            </a:r>
            <a:r>
              <a:rPr lang="en-GB" dirty="0" smtClean="0"/>
              <a:t>A</a:t>
            </a:r>
            <a:r>
              <a:rPr lang="sr-Latn-RS" dirty="0" smtClean="0"/>
              <a:t>pache</a:t>
            </a:r>
            <a:r>
              <a:rPr lang="en-GB" dirty="0" smtClean="0"/>
              <a:t> Foundation</a:t>
            </a:r>
            <a:endParaRPr lang="sr-Latn-RS" dirty="0" smtClean="0"/>
          </a:p>
          <a:p>
            <a:r>
              <a:rPr lang="en-GB" dirty="0" smtClean="0"/>
              <a:t>Fork  &amp; Clone	</a:t>
            </a:r>
            <a:r>
              <a:rPr lang="en-GB" dirty="0" smtClean="0">
                <a:hlinkClick r:id="rId3"/>
              </a:rPr>
              <a:t>https://github.com/apache/incubator-netbeans</a:t>
            </a:r>
            <a:endParaRPr lang="en-GB" dirty="0" smtClean="0"/>
          </a:p>
          <a:p>
            <a:r>
              <a:rPr lang="en-GB" dirty="0" smtClean="0"/>
              <a:t>Build</a:t>
            </a:r>
            <a:endParaRPr lang="sr-Latn-RS" dirty="0" smtClean="0"/>
          </a:p>
          <a:p>
            <a:endParaRPr lang="en-GB" dirty="0" smtClean="0"/>
          </a:p>
          <a:p>
            <a:r>
              <a:rPr lang="en-GB" dirty="0" err="1" smtClean="0"/>
              <a:t>Jednstavni</a:t>
            </a:r>
            <a:r>
              <a:rPr lang="en-GB" dirty="0" smtClean="0"/>
              <a:t> primer: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modula</a:t>
            </a:r>
            <a:r>
              <a:rPr lang="en-GB" dirty="0" smtClean="0"/>
              <a:t> (</a:t>
            </a:r>
            <a:r>
              <a:rPr lang="en-GB" dirty="0" err="1" smtClean="0"/>
              <a:t>pluginova</a:t>
            </a:r>
            <a:r>
              <a:rPr lang="en-GB" dirty="0" smtClean="0"/>
              <a:t>), </a:t>
            </a:r>
            <a:r>
              <a:rPr lang="en-GB" dirty="0" err="1" smtClean="0"/>
              <a:t>menija</a:t>
            </a:r>
            <a:r>
              <a:rPr lang="en-GB" dirty="0" smtClean="0"/>
              <a:t>, </a:t>
            </a:r>
            <a:r>
              <a:rPr lang="en-GB" dirty="0" err="1" smtClean="0"/>
              <a:t>prozora</a:t>
            </a:r>
            <a:r>
              <a:rPr lang="en-GB" dirty="0" smtClean="0"/>
              <a:t>, Lookup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42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ŠTA JE JAVA 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 smtClean="0"/>
              <a:t>Platforma za razvoj distribuiranih </a:t>
            </a:r>
            <a:r>
              <a:rPr lang="en-GB" dirty="0" err="1" smtClean="0"/>
              <a:t>poslovnih</a:t>
            </a:r>
            <a:r>
              <a:rPr lang="en-GB" dirty="0" smtClean="0"/>
              <a:t> </a:t>
            </a:r>
            <a:r>
              <a:rPr lang="en-GB" dirty="0" err="1" smtClean="0"/>
              <a:t>aplikacija</a:t>
            </a:r>
            <a:r>
              <a:rPr lang="en-GB" dirty="0" smtClean="0"/>
              <a:t> u Java-</a:t>
            </a:r>
            <a:r>
              <a:rPr lang="en-GB" dirty="0" err="1" smtClean="0"/>
              <a:t>i</a:t>
            </a:r>
            <a:r>
              <a:rPr lang="sr-Latn-RS" dirty="0" smtClean="0"/>
              <a:t> zasnovanih na skup </a:t>
            </a:r>
            <a:r>
              <a:rPr lang="en-GB" dirty="0" err="1" smtClean="0"/>
              <a:t>standardnih</a:t>
            </a:r>
            <a:r>
              <a:rPr lang="sr-Latn-RS" dirty="0" smtClean="0"/>
              <a:t> </a:t>
            </a:r>
            <a:r>
              <a:rPr lang="en-GB" dirty="0" smtClean="0"/>
              <a:t>API </a:t>
            </a:r>
            <a:r>
              <a:rPr lang="sr-Latn-RS" dirty="0" smtClean="0"/>
              <a:t>specifikacija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implementacija</a:t>
            </a:r>
            <a:r>
              <a:rPr lang="en-GB" dirty="0" smtClean="0"/>
              <a:t> </a:t>
            </a:r>
            <a:endParaRPr lang="sr-Latn-RS" dirty="0" smtClean="0"/>
          </a:p>
          <a:p>
            <a:r>
              <a:rPr lang="sr-Latn-RS" dirty="0" smtClean="0"/>
              <a:t>Izvršavaju se u okviru </a:t>
            </a:r>
            <a:r>
              <a:rPr lang="en-US" b="1" dirty="0" smtClean="0"/>
              <a:t>Application </a:t>
            </a:r>
            <a:r>
              <a:rPr lang="sr-Latn-RS" b="1" dirty="0" smtClean="0"/>
              <a:t>Servera</a:t>
            </a:r>
            <a:r>
              <a:rPr lang="sr-Latn-RS" dirty="0" smtClean="0"/>
              <a:t>-a (tzv. Containera)</a:t>
            </a:r>
            <a:r>
              <a:rPr lang="en-US" dirty="0" smtClean="0"/>
              <a:t> </a:t>
            </a:r>
            <a:r>
              <a:rPr lang="sr-Latn-RS" dirty="0" smtClean="0"/>
              <a:t>: </a:t>
            </a:r>
            <a:r>
              <a:rPr lang="sr-Latn-RS" dirty="0" smtClean="0">
                <a:solidFill>
                  <a:srgbClr val="FF0000"/>
                </a:solidFill>
              </a:rPr>
              <a:t>WebLogic, WebSphere, GlassFish/Payara, TomEE (Tomcat + EE), Liberty, ...</a:t>
            </a:r>
          </a:p>
          <a:p>
            <a:r>
              <a:rPr lang="sr-Latn-RS" dirty="0" smtClean="0"/>
              <a:t>Razvoja se zajedno od strane svih najznačajnijih kompanija u svetu Java tehnologija (</a:t>
            </a:r>
            <a:r>
              <a:rPr lang="sr-Latn-RS" dirty="0" smtClean="0">
                <a:solidFill>
                  <a:srgbClr val="FF0000"/>
                </a:solidFill>
              </a:rPr>
              <a:t>Oracle, IBM, RedHat</a:t>
            </a:r>
            <a:r>
              <a:rPr lang="sr-Latn-RS" dirty="0" smtClean="0"/>
              <a:t>, ...)</a:t>
            </a:r>
          </a:p>
          <a:p>
            <a:r>
              <a:rPr lang="sr-Latn-RS" dirty="0" smtClean="0"/>
              <a:t>Do pre 2 godine se razvijao u okviru </a:t>
            </a:r>
            <a:r>
              <a:rPr lang="sr-Latn-RS" dirty="0" smtClean="0">
                <a:solidFill>
                  <a:srgbClr val="FF0000"/>
                </a:solidFill>
              </a:rPr>
              <a:t>JCP-a</a:t>
            </a:r>
            <a:r>
              <a:rPr lang="sr-Latn-RS" dirty="0" smtClean="0"/>
              <a:t> sada je prešao u </a:t>
            </a:r>
            <a:r>
              <a:rPr lang="sr-Latn-RS" dirty="0" smtClean="0">
                <a:solidFill>
                  <a:srgbClr val="FF0000"/>
                </a:solidFill>
              </a:rPr>
              <a:t>Eclipse Foundation</a:t>
            </a:r>
          </a:p>
          <a:p>
            <a:r>
              <a:rPr lang="sr-Latn-RS" dirty="0" smtClean="0"/>
              <a:t>Dobra praksa za probleme koje se javljaju u razvoju aplikacija postaju standard, omogućavaju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77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Java EE Container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276" y="1867852"/>
            <a:ext cx="4988415" cy="4171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031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Generička 3-slojna arhitektura EE aplikacije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973" y="1970116"/>
            <a:ext cx="5750309" cy="3948546"/>
          </a:xfrm>
        </p:spPr>
      </p:pic>
    </p:spTree>
    <p:extLst>
      <p:ext uri="{BB962C8B-B14F-4D97-AF65-F5344CB8AC3E}">
        <p14:creationId xmlns:p14="http://schemas.microsoft.com/office/powerpoint/2010/main" val="1595030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Šta sve obuhvata JAVA EE API</a:t>
            </a:r>
            <a:r>
              <a:rPr lang="en-US" dirty="0" smtClean="0"/>
              <a:t>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182687" cy="435133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Enterprise JavaBeans Technology</a:t>
            </a:r>
          </a:p>
          <a:p>
            <a:r>
              <a:rPr lang="en-US" dirty="0" smtClean="0"/>
              <a:t>Java Servlet Technology</a:t>
            </a:r>
          </a:p>
          <a:p>
            <a:r>
              <a:rPr lang="en-US" b="1" dirty="0" err="1" smtClean="0"/>
              <a:t>JavaServer</a:t>
            </a:r>
            <a:r>
              <a:rPr lang="en-US" b="1" dirty="0" smtClean="0"/>
              <a:t> Faces Technology</a:t>
            </a:r>
          </a:p>
          <a:p>
            <a:r>
              <a:rPr lang="en-US" b="1" dirty="0" smtClean="0"/>
              <a:t>Java Persistence API</a:t>
            </a:r>
          </a:p>
          <a:p>
            <a:r>
              <a:rPr lang="en-US" dirty="0" smtClean="0"/>
              <a:t>Java API for RESTful Web Services</a:t>
            </a:r>
          </a:p>
          <a:p>
            <a:r>
              <a:rPr lang="en-US" b="1" dirty="0" smtClean="0"/>
              <a:t>Contexts and Dependency Injection for Java EE</a:t>
            </a:r>
          </a:p>
          <a:p>
            <a:r>
              <a:rPr lang="en-US" dirty="0" smtClean="0"/>
              <a:t>Bean Validation</a:t>
            </a:r>
          </a:p>
          <a:p>
            <a:r>
              <a:rPr lang="en-US" dirty="0" smtClean="0"/>
              <a:t>Java Message Service API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86055" y="1825625"/>
            <a:ext cx="4182687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JavaMail</a:t>
            </a:r>
            <a:r>
              <a:rPr lang="en-US" dirty="0" smtClean="0"/>
              <a:t> API</a:t>
            </a:r>
          </a:p>
          <a:p>
            <a:r>
              <a:rPr lang="en-US" dirty="0" smtClean="0"/>
              <a:t>Security API</a:t>
            </a:r>
          </a:p>
          <a:p>
            <a:r>
              <a:rPr lang="en-US" dirty="0" err="1" smtClean="0"/>
              <a:t>WebSocket</a:t>
            </a:r>
            <a:endParaRPr lang="en-US" dirty="0" smtClean="0"/>
          </a:p>
          <a:p>
            <a:r>
              <a:rPr lang="it-IT" dirty="0" smtClean="0"/>
              <a:t>Java API for JSON Processing</a:t>
            </a:r>
          </a:p>
          <a:p>
            <a:r>
              <a:rPr lang="en-US" dirty="0" smtClean="0"/>
              <a:t>Java API for JSON Binding</a:t>
            </a:r>
          </a:p>
          <a:p>
            <a:r>
              <a:rPr lang="en-US" b="1" dirty="0" smtClean="0"/>
              <a:t>Concurrency Utilities for Java EE</a:t>
            </a:r>
            <a:endParaRPr lang="sr-Latn-RS" b="1" dirty="0" smtClean="0"/>
          </a:p>
          <a:p>
            <a:r>
              <a:rPr lang="en-US" dirty="0" smtClean="0"/>
              <a:t>Batch Applications for the Java Platform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958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Preuzmite Primere sa GitHub-a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hlinkClick r:id="rId2"/>
              </a:rPr>
              <a:t>https://github.com/eclipse-ee4j/jakartaee-tutorial-examples</a:t>
            </a:r>
            <a:endParaRPr lang="en-US" dirty="0" smtClean="0"/>
          </a:p>
          <a:p>
            <a:r>
              <a:rPr lang="en-US" dirty="0" smtClean="0"/>
              <a:t>Tutorial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prati</a:t>
            </a:r>
            <a:r>
              <a:rPr lang="en-US" dirty="0" smtClean="0"/>
              <a:t> </a:t>
            </a:r>
            <a:r>
              <a:rPr lang="en-US" dirty="0" err="1" smtClean="0"/>
              <a:t>primere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3"/>
              </a:rPr>
              <a:t>https://javaee.github.io/tutorial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docs.oracle.com/javaee/6/tutorial/doc/docinfo.html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Instalirajte</a:t>
            </a:r>
            <a:r>
              <a:rPr lang="en-US" dirty="0" smtClean="0"/>
              <a:t> Glassfish 5 (Download </a:t>
            </a:r>
            <a:r>
              <a:rPr lang="en-US" dirty="0" err="1" smtClean="0"/>
              <a:t>i</a:t>
            </a:r>
            <a:r>
              <a:rPr lang="en-US" dirty="0" smtClean="0"/>
              <a:t> unzip u Documents)</a:t>
            </a:r>
          </a:p>
          <a:p>
            <a:pPr>
              <a:buNone/>
            </a:pPr>
            <a:r>
              <a:rPr lang="en-US" dirty="0" smtClean="0"/>
              <a:t>download.oracle.com/glassfish/5.0/release/glassfish-5.0.zip</a:t>
            </a:r>
          </a:p>
          <a:p>
            <a:r>
              <a:rPr lang="en-US" dirty="0" err="1" smtClean="0"/>
              <a:t>Dodajte</a:t>
            </a:r>
            <a:r>
              <a:rPr lang="en-US" dirty="0" smtClean="0"/>
              <a:t> Glassfish server u </a:t>
            </a:r>
            <a:r>
              <a:rPr lang="en-US" dirty="0" err="1" smtClean="0"/>
              <a:t>NetBeans</a:t>
            </a:r>
            <a:r>
              <a:rPr lang="en-US" dirty="0" smtClean="0"/>
              <a:t> (Tools &gt; Server &gt; Add Server)</a:t>
            </a:r>
          </a:p>
          <a:p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projekat</a:t>
            </a:r>
            <a:r>
              <a:rPr lang="en-US" dirty="0" smtClean="0"/>
              <a:t> u Run </a:t>
            </a:r>
            <a:r>
              <a:rPr lang="en-US" dirty="0" err="1" smtClean="0"/>
              <a:t>konfiguraciji</a:t>
            </a:r>
            <a:r>
              <a:rPr lang="en-US" dirty="0" smtClean="0"/>
              <a:t> </a:t>
            </a:r>
            <a:r>
              <a:rPr lang="en-US" dirty="0" err="1" smtClean="0"/>
              <a:t>postavite</a:t>
            </a:r>
            <a:r>
              <a:rPr lang="en-US" dirty="0" smtClean="0"/>
              <a:t> Glassfish5</a:t>
            </a:r>
          </a:p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projekat</a:t>
            </a:r>
            <a:r>
              <a:rPr lang="en-US" dirty="0" smtClean="0"/>
              <a:t> </a:t>
            </a:r>
            <a:r>
              <a:rPr lang="en-US" dirty="0" err="1" smtClean="0"/>
              <a:t>prijavljuje</a:t>
            </a:r>
            <a:r>
              <a:rPr lang="en-US" dirty="0" smtClean="0"/>
              <a:t> </a:t>
            </a:r>
            <a:r>
              <a:rPr lang="en-US" dirty="0" err="1" smtClean="0"/>
              <a:t>probleme</a:t>
            </a:r>
            <a:r>
              <a:rPr lang="en-US" dirty="0" smtClean="0"/>
              <a:t>, click resolve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971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Enterprise JavaBeans Technology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Klase koje sadrže poslovnu logiku</a:t>
            </a:r>
            <a:endParaRPr lang="en-US" dirty="0" smtClean="0"/>
          </a:p>
          <a:p>
            <a:r>
              <a:rPr lang="en-US" dirty="0" err="1" smtClean="0"/>
              <a:t>Njihovim</a:t>
            </a:r>
            <a:r>
              <a:rPr lang="en-US" dirty="0" smtClean="0"/>
              <a:t> </a:t>
            </a:r>
            <a:r>
              <a:rPr lang="en-US" dirty="0" err="1" smtClean="0"/>
              <a:t>kreiranjem</a:t>
            </a:r>
            <a:r>
              <a:rPr lang="en-US" dirty="0" smtClean="0"/>
              <a:t> I </a:t>
            </a:r>
            <a:r>
              <a:rPr lang="en-US" dirty="0" err="1" smtClean="0"/>
              <a:t>unistavanjem</a:t>
            </a:r>
            <a:r>
              <a:rPr lang="en-US" dirty="0" smtClean="0"/>
              <a:t> </a:t>
            </a:r>
            <a:r>
              <a:rPr lang="en-US" dirty="0" err="1" smtClean="0"/>
              <a:t>upravlja</a:t>
            </a:r>
            <a:r>
              <a:rPr lang="en-US" dirty="0" smtClean="0"/>
              <a:t> EJB Container</a:t>
            </a:r>
            <a:endParaRPr lang="sr-Latn-RS" dirty="0" smtClean="0"/>
          </a:p>
          <a:p>
            <a:r>
              <a:rPr lang="sr-Latn-RS" dirty="0" smtClean="0"/>
              <a:t>Mogu biti</a:t>
            </a:r>
          </a:p>
          <a:p>
            <a:pPr lvl="1"/>
            <a:r>
              <a:rPr lang="en-US" dirty="0" smtClean="0"/>
              <a:t>@S</a:t>
            </a:r>
            <a:r>
              <a:rPr lang="sr-Latn-RS" dirty="0" smtClean="0"/>
              <a:t>tateless – </a:t>
            </a:r>
            <a:r>
              <a:rPr lang="en-US" dirty="0" smtClean="0"/>
              <a:t>ne sad</a:t>
            </a:r>
            <a:r>
              <a:rPr lang="sr-Latn-RS" dirty="0" smtClean="0"/>
              <a:t>rže stanje (atribute), i klijenti ih dele</a:t>
            </a:r>
          </a:p>
          <a:p>
            <a:pPr lvl="1"/>
            <a:r>
              <a:rPr lang="en-US" dirty="0" smtClean="0"/>
              <a:t>@</a:t>
            </a:r>
            <a:r>
              <a:rPr lang="sr-Latn-RS" dirty="0" smtClean="0"/>
              <a:t>Singleton – jedan za celu aplikaciju</a:t>
            </a:r>
            <a:endParaRPr lang="en-US" dirty="0" smtClean="0"/>
          </a:p>
          <a:p>
            <a:pPr lvl="1"/>
            <a:r>
              <a:rPr lang="en-US" dirty="0" smtClean="0"/>
              <a:t>@</a:t>
            </a:r>
            <a:r>
              <a:rPr lang="sr-Latn-RS" dirty="0" smtClean="0"/>
              <a:t>Statefull – Sadrže stanje konverzacije, svaki klijent priča sa svojom instancom</a:t>
            </a:r>
            <a:br>
              <a:rPr lang="sr-Latn-RS" dirty="0" smtClean="0"/>
            </a:br>
            <a:endParaRPr lang="sr-Latn-RS" dirty="0" smtClean="0"/>
          </a:p>
          <a:p>
            <a:r>
              <a:rPr lang="sr-Latn-RS" dirty="0" smtClean="0"/>
              <a:t>Primeri:</a:t>
            </a:r>
            <a:r>
              <a:rPr lang="en-GB" dirty="0" smtClean="0"/>
              <a:t> </a:t>
            </a:r>
            <a:r>
              <a:rPr lang="en-GB" dirty="0" err="1" smtClean="0"/>
              <a:t>ejb</a:t>
            </a:r>
            <a:r>
              <a:rPr lang="en-GB" dirty="0" smtClean="0"/>
              <a:t>/counter, </a:t>
            </a:r>
            <a:r>
              <a:rPr lang="en-GB" dirty="0" err="1" smtClean="0"/>
              <a:t>ejb</a:t>
            </a:r>
            <a:r>
              <a:rPr lang="en-GB" dirty="0" smtClean="0"/>
              <a:t>/converter, </a:t>
            </a:r>
            <a:r>
              <a:rPr lang="en-GB" dirty="0" err="1" smtClean="0"/>
              <a:t>ejb</a:t>
            </a:r>
            <a:r>
              <a:rPr lang="en-GB" dirty="0" smtClean="0"/>
              <a:t>/cart</a:t>
            </a:r>
          </a:p>
          <a:p>
            <a:r>
              <a:rPr lang="en-GB" b="1" dirty="0" err="1" smtClean="0"/>
              <a:t>Vezba</a:t>
            </a:r>
            <a:r>
              <a:rPr lang="en-GB" b="1" dirty="0" smtClean="0"/>
              <a:t>: </a:t>
            </a:r>
            <a:r>
              <a:rPr lang="en-GB" dirty="0" err="1" smtClean="0"/>
              <a:t>Napraviti</a:t>
            </a:r>
            <a:r>
              <a:rPr lang="en-GB" dirty="0" smtClean="0"/>
              <a:t> </a:t>
            </a:r>
            <a:r>
              <a:rPr lang="en-GB" dirty="0" err="1" smtClean="0"/>
              <a:t>poseban</a:t>
            </a:r>
            <a:r>
              <a:rPr lang="en-GB" dirty="0" smtClean="0"/>
              <a:t> </a:t>
            </a:r>
            <a:r>
              <a:rPr lang="en-GB" dirty="0" err="1" smtClean="0"/>
              <a:t>ejb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konvertovanje</a:t>
            </a:r>
            <a:r>
              <a:rPr lang="en-GB" dirty="0"/>
              <a:t> </a:t>
            </a:r>
            <a:r>
              <a:rPr lang="en-GB" dirty="0" err="1" smtClean="0"/>
              <a:t>dolara</a:t>
            </a:r>
            <a:r>
              <a:rPr lang="en-GB" dirty="0" smtClean="0"/>
              <a:t> u </a:t>
            </a:r>
            <a:r>
              <a:rPr lang="en-GB" dirty="0" err="1" smtClean="0"/>
              <a:t>dinare</a:t>
            </a:r>
            <a:r>
              <a:rPr lang="en-GB" dirty="0" smtClean="0"/>
              <a:t> u </a:t>
            </a:r>
            <a:r>
              <a:rPr lang="en-GB" dirty="0" err="1" smtClean="0"/>
              <a:t>projektu</a:t>
            </a:r>
            <a:r>
              <a:rPr lang="en-GB" dirty="0" smtClean="0"/>
              <a:t> converter</a:t>
            </a:r>
            <a:endParaRPr lang="sr-Latn-RS" dirty="0" smtClean="0"/>
          </a:p>
          <a:p>
            <a:pPr lvl="1"/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2722979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JavaServer</a:t>
            </a:r>
            <a:r>
              <a:rPr lang="en-US" b="1" dirty="0" smtClean="0"/>
              <a:t> Faces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XML </a:t>
            </a:r>
            <a:r>
              <a:rPr lang="en-GB" dirty="0" err="1" smtClean="0"/>
              <a:t>templejt</a:t>
            </a:r>
            <a:r>
              <a:rPr lang="en-GB" dirty="0" smtClean="0"/>
              <a:t>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komponente</a:t>
            </a:r>
            <a:r>
              <a:rPr lang="en-GB" dirty="0"/>
              <a:t> </a:t>
            </a:r>
            <a:r>
              <a:rPr lang="en-GB" dirty="0" smtClean="0"/>
              <a:t>u </a:t>
            </a:r>
            <a:r>
              <a:rPr lang="en-GB" dirty="0" err="1" smtClean="0"/>
              <a:t>vidu</a:t>
            </a:r>
            <a:r>
              <a:rPr lang="en-GB" dirty="0" smtClean="0"/>
              <a:t> XHTML  </a:t>
            </a:r>
            <a:r>
              <a:rPr lang="en-GB" dirty="0" err="1" smtClean="0"/>
              <a:t>koda</a:t>
            </a:r>
            <a:r>
              <a:rPr lang="en-GB" dirty="0" smtClean="0"/>
              <a:t> </a:t>
            </a:r>
            <a:r>
              <a:rPr lang="en-GB" dirty="0" err="1" smtClean="0"/>
              <a:t>koji</a:t>
            </a:r>
            <a:r>
              <a:rPr lang="en-GB" dirty="0" smtClean="0"/>
              <a:t> se </a:t>
            </a:r>
            <a:r>
              <a:rPr lang="en-GB" dirty="0" err="1" smtClean="0"/>
              <a:t>pretvara</a:t>
            </a:r>
            <a:r>
              <a:rPr lang="en-GB" dirty="0" smtClean="0"/>
              <a:t> u </a:t>
            </a:r>
            <a:r>
              <a:rPr lang="en-US" dirty="0" smtClean="0"/>
              <a:t>HTML </a:t>
            </a:r>
            <a:r>
              <a:rPr lang="en-US" dirty="0" err="1" smtClean="0"/>
              <a:t>prikaz</a:t>
            </a:r>
            <a:r>
              <a:rPr lang="en-US" dirty="0" smtClean="0"/>
              <a:t>. </a:t>
            </a:r>
            <a:r>
              <a:rPr lang="en-US" dirty="0" err="1" smtClean="0"/>
              <a:t>Dat</a:t>
            </a:r>
            <a:r>
              <a:rPr lang="en-US" dirty="0" smtClean="0"/>
              <a:t> u </a:t>
            </a:r>
            <a:r>
              <a:rPr lang="en-US" dirty="0" err="1" smtClean="0"/>
              <a:t>vidu</a:t>
            </a:r>
            <a:r>
              <a:rPr lang="en-US" dirty="0" smtClean="0"/>
              <a:t> *.</a:t>
            </a:r>
            <a:r>
              <a:rPr lang="en-US" dirty="0" err="1" smtClean="0"/>
              <a:t>xhtml</a:t>
            </a:r>
            <a:r>
              <a:rPr lang="en-US" dirty="0" smtClean="0"/>
              <a:t> </a:t>
            </a:r>
            <a:r>
              <a:rPr lang="en-US" dirty="0" err="1" smtClean="0"/>
              <a:t>fajla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Iza</a:t>
            </a:r>
            <a:r>
              <a:rPr lang="en-US" dirty="0" smtClean="0"/>
              <a:t> </a:t>
            </a:r>
            <a:r>
              <a:rPr lang="en-US" dirty="0" err="1" smtClean="0"/>
              <a:t>svake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stoji</a:t>
            </a:r>
            <a:r>
              <a:rPr lang="en-US" dirty="0" smtClean="0"/>
              <a:t> </a:t>
            </a:r>
            <a:r>
              <a:rPr lang="en-US" b="1" dirty="0" smtClean="0"/>
              <a:t>backing bean</a:t>
            </a:r>
            <a:r>
              <a:rPr lang="en-US" dirty="0" smtClean="0"/>
              <a:t> (</a:t>
            </a:r>
            <a:r>
              <a:rPr lang="en-US" dirty="0" err="1" smtClean="0"/>
              <a:t>klasa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@</a:t>
            </a:r>
            <a:r>
              <a:rPr lang="en-US" dirty="0" err="1" smtClean="0"/>
              <a:t>ManagedBean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@Named)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zadatim</a:t>
            </a:r>
            <a:r>
              <a:rPr lang="en-US" dirty="0" smtClean="0"/>
              <a:t> scope-om (@</a:t>
            </a:r>
            <a:r>
              <a:rPr lang="en-US" dirty="0" err="1" smtClean="0"/>
              <a:t>RequestScoped</a:t>
            </a:r>
            <a:r>
              <a:rPr lang="en-US" dirty="0" smtClean="0"/>
              <a:t>, @</a:t>
            </a:r>
            <a:r>
              <a:rPr lang="en-US" dirty="0" err="1" smtClean="0"/>
              <a:t>SessionScoped</a:t>
            </a:r>
            <a:r>
              <a:rPr lang="en-US" dirty="0" smtClean="0"/>
              <a:t>, @</a:t>
            </a:r>
            <a:r>
              <a:rPr lang="en-US" dirty="0" err="1" smtClean="0"/>
              <a:t>ApplicationScoped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Backing bean mora da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konstruktor</a:t>
            </a:r>
            <a:r>
              <a:rPr lang="en-US" dirty="0"/>
              <a:t> </a:t>
            </a:r>
            <a:r>
              <a:rPr lang="en-US" dirty="0" smtClean="0"/>
              <a:t>bez </a:t>
            </a:r>
            <a:r>
              <a:rPr lang="en-US" dirty="0" err="1" smtClean="0"/>
              <a:t>parametara</a:t>
            </a:r>
            <a:r>
              <a:rPr lang="en-US" dirty="0" smtClean="0"/>
              <a:t>, get I set </a:t>
            </a:r>
            <a:r>
              <a:rPr lang="en-US" dirty="0" err="1" smtClean="0"/>
              <a:t>metode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Iz</a:t>
            </a:r>
            <a:r>
              <a:rPr lang="en-US" dirty="0" smtClean="0"/>
              <a:t> XHTML-a se </a:t>
            </a:r>
            <a:r>
              <a:rPr lang="en-US" dirty="0" err="1" smtClean="0"/>
              <a:t>atributima</a:t>
            </a:r>
            <a:r>
              <a:rPr lang="en-US" dirty="0"/>
              <a:t> </a:t>
            </a:r>
            <a:r>
              <a:rPr lang="en-US" dirty="0" smtClean="0"/>
              <a:t>u backing </a:t>
            </a:r>
            <a:r>
              <a:rPr lang="en-US" dirty="0" err="1" smtClean="0"/>
              <a:t>beanu</a:t>
            </a:r>
            <a:r>
              <a:rPr lang="en-US" dirty="0" smtClean="0"/>
              <a:t> </a:t>
            </a:r>
            <a:r>
              <a:rPr lang="en-US" dirty="0" err="1" smtClean="0"/>
              <a:t>pristupa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sintakse</a:t>
            </a:r>
            <a:r>
              <a:rPr lang="en-US" dirty="0" smtClean="0"/>
              <a:t> </a:t>
            </a:r>
            <a:r>
              <a:rPr lang="en-US" b="1" dirty="0" smtClean="0"/>
              <a:t>#{</a:t>
            </a:r>
            <a:r>
              <a:rPr lang="en-US" b="1" dirty="0" err="1" smtClean="0"/>
              <a:t>objekat.atribut</a:t>
            </a:r>
            <a:r>
              <a:rPr lang="en-US" b="1" dirty="0" smtClean="0"/>
              <a:t>}</a:t>
            </a:r>
          </a:p>
          <a:p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 err="1" smtClean="0"/>
              <a:t>kvalitetne</a:t>
            </a:r>
            <a:r>
              <a:rPr lang="en-US" dirty="0" smtClean="0"/>
              <a:t> </a:t>
            </a:r>
            <a:r>
              <a:rPr lang="en-US" dirty="0" err="1" smtClean="0"/>
              <a:t>gotove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> </a:t>
            </a:r>
            <a:r>
              <a:rPr lang="en-US" dirty="0" err="1" smtClean="0"/>
              <a:t>komponenti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npr</a:t>
            </a:r>
            <a:r>
              <a:rPr lang="en-US" dirty="0" smtClean="0"/>
              <a:t>. </a:t>
            </a:r>
            <a:r>
              <a:rPr lang="en-US" b="1" dirty="0" err="1" smtClean="0"/>
              <a:t>PrimeFaces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b="1" dirty="0" err="1" smtClean="0"/>
              <a:t>BootFaces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Primeri</a:t>
            </a:r>
            <a:r>
              <a:rPr lang="en-US" b="1" dirty="0" smtClean="0"/>
              <a:t>: web/</a:t>
            </a:r>
            <a:r>
              <a:rPr lang="en-US" b="1" dirty="0" err="1" smtClean="0"/>
              <a:t>jsf</a:t>
            </a:r>
            <a:r>
              <a:rPr lang="en-US" b="1" dirty="0" smtClean="0"/>
              <a:t>/hello1, web/</a:t>
            </a:r>
            <a:r>
              <a:rPr lang="en-US" b="1" dirty="0" err="1" smtClean="0"/>
              <a:t>jsf</a:t>
            </a:r>
            <a:r>
              <a:rPr lang="en-US" b="1" dirty="0" smtClean="0"/>
              <a:t>/</a:t>
            </a:r>
            <a:r>
              <a:rPr lang="en-US" b="1" dirty="0" err="1" smtClean="0"/>
              <a:t>guessnumber-jsf</a:t>
            </a:r>
            <a:endParaRPr lang="en-US" b="1" dirty="0" smtClean="0"/>
          </a:p>
          <a:p>
            <a:pPr marL="0" indent="0">
              <a:buNone/>
            </a:pPr>
            <a:r>
              <a:rPr lang="en-GB" b="1" dirty="0" err="1" smtClean="0"/>
              <a:t>Ve</a:t>
            </a:r>
            <a:r>
              <a:rPr lang="sr-Latn-RS" b="1" dirty="0" smtClean="0"/>
              <a:t>žba: </a:t>
            </a:r>
            <a:r>
              <a:rPr lang="sr-Latn-RS" dirty="0" smtClean="0"/>
              <a:t>Napravite xhtml stranu sa </a:t>
            </a:r>
            <a:r>
              <a:rPr lang="en-US" dirty="0" smtClean="0"/>
              <a:t>@Named backing </a:t>
            </a:r>
            <a:r>
              <a:rPr lang="en-US" dirty="0" err="1" smtClean="0"/>
              <a:t>beanom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aktivan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cele</a:t>
            </a:r>
            <a:r>
              <a:rPr lang="en-US" dirty="0" smtClean="0"/>
              <a:t> </a:t>
            </a:r>
            <a:r>
              <a:rPr lang="en-US" dirty="0" err="1" smtClean="0"/>
              <a:t>korisnikove</a:t>
            </a:r>
            <a:r>
              <a:rPr lang="en-US" dirty="0" smtClean="0"/>
              <a:t> </a:t>
            </a:r>
            <a:r>
              <a:rPr lang="en-US" dirty="0" err="1" smtClean="0"/>
              <a:t>sesije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klikove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dugme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602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CDI – Context And Dependency Injection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7999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CDI </a:t>
            </a:r>
            <a:r>
              <a:rPr lang="en-GB" dirty="0" err="1" smtClean="0"/>
              <a:t>omogu</a:t>
            </a:r>
            <a:r>
              <a:rPr lang="sr-Latn-RS" dirty="0" smtClean="0"/>
              <a:t>ćava slabu povezanost i bezbedan tipizirani pristup spoljnim resursima</a:t>
            </a:r>
          </a:p>
          <a:p>
            <a:r>
              <a:rPr lang="en-US" dirty="0" err="1" smtClean="0"/>
              <a:t>Kontejner</a:t>
            </a:r>
            <a:r>
              <a:rPr lang="en-US" dirty="0" smtClean="0"/>
              <a:t> </a:t>
            </a:r>
            <a:r>
              <a:rPr lang="sr-Latn-RS" dirty="0" smtClean="0"/>
              <a:t>može da </a:t>
            </a:r>
            <a:r>
              <a:rPr lang="en-US" dirty="0" err="1" smtClean="0"/>
              <a:t>kreira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ubacuje</a:t>
            </a:r>
            <a:r>
              <a:rPr lang="en-US" dirty="0" smtClean="0"/>
              <a:t> instance </a:t>
            </a:r>
            <a:r>
              <a:rPr lang="sr-Latn-RS" dirty="0" smtClean="0"/>
              <a:t>iz izvršnog okruženja </a:t>
            </a:r>
            <a:r>
              <a:rPr lang="en-US" dirty="0" smtClean="0"/>
              <a:t>u </a:t>
            </a:r>
            <a:r>
              <a:rPr lang="en-US" dirty="0" err="1" smtClean="0"/>
              <a:t>zavisnosti</a:t>
            </a:r>
            <a:r>
              <a:rPr lang="en-US" dirty="0" smtClean="0"/>
              <a:t> od </a:t>
            </a:r>
            <a:r>
              <a:rPr lang="en-US" dirty="0" err="1" smtClean="0"/>
              <a:t>zadatog</a:t>
            </a:r>
            <a:r>
              <a:rPr lang="en-US" dirty="0" smtClean="0"/>
              <a:t> scope-a</a:t>
            </a:r>
          </a:p>
          <a:p>
            <a:r>
              <a:rPr lang="sr-Latn-RS" dirty="0" smtClean="0"/>
              <a:t>Klasa se anotira sa </a:t>
            </a:r>
            <a:r>
              <a:rPr lang="en-US" b="1" dirty="0" smtClean="0"/>
              <a:t>@Named </a:t>
            </a:r>
            <a:r>
              <a:rPr lang="en-US" dirty="0" smtClean="0"/>
              <a:t>a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b="1" dirty="0" smtClean="0"/>
              <a:t>@Inject</a:t>
            </a:r>
          </a:p>
          <a:p>
            <a:r>
              <a:rPr lang="en-US" dirty="0" err="1" smtClean="0"/>
              <a:t>Mogu</a:t>
            </a:r>
            <a:r>
              <a:rPr lang="sr-Latn-RS" dirty="0" smtClean="0"/>
              <a:t>će korišćenje interfejsa i imenovanih implementacija</a:t>
            </a:r>
            <a:r>
              <a:rPr lang="en-US" dirty="0"/>
              <a:t> </a:t>
            </a:r>
            <a:r>
              <a:rPr lang="en-US" dirty="0" err="1" smtClean="0"/>
              <a:t>pomo</a:t>
            </a:r>
            <a:r>
              <a:rPr lang="sr-Latn-RS" dirty="0" smtClean="0"/>
              <a:t>ću </a:t>
            </a:r>
            <a:r>
              <a:rPr lang="en-US" dirty="0" smtClean="0"/>
              <a:t>@Qualifier </a:t>
            </a:r>
            <a:r>
              <a:rPr lang="en-US" dirty="0" err="1" smtClean="0"/>
              <a:t>anotacije</a:t>
            </a:r>
            <a:endParaRPr lang="en-GB" dirty="0" smtClean="0"/>
          </a:p>
          <a:p>
            <a:endParaRPr lang="en-GB" dirty="0"/>
          </a:p>
          <a:p>
            <a:r>
              <a:rPr lang="en-GB" dirty="0" err="1" smtClean="0"/>
              <a:t>Primeri</a:t>
            </a:r>
            <a:r>
              <a:rPr lang="en-GB" dirty="0" smtClean="0"/>
              <a:t>: cdi/Simple Greeting</a:t>
            </a:r>
          </a:p>
        </p:txBody>
      </p:sp>
    </p:spTree>
    <p:extLst>
      <p:ext uri="{BB962C8B-B14F-4D97-AF65-F5344CB8AC3E}">
        <p14:creationId xmlns:p14="http://schemas.microsoft.com/office/powerpoint/2010/main" val="366530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528</Words>
  <Application>Microsoft Office PowerPoint</Application>
  <PresentationFormat>Widescreen</PresentationFormat>
  <Paragraphs>97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JAVA ENTERPRISE EDITION</vt:lpstr>
      <vt:lpstr>ŠTA JE JAVA EE</vt:lpstr>
      <vt:lpstr>Java EE Container</vt:lpstr>
      <vt:lpstr>Generička 3-slojna arhitektura EE aplikacije</vt:lpstr>
      <vt:lpstr>Šta sve obuhvata JAVA EE API’s</vt:lpstr>
      <vt:lpstr>Preuzmite Primere sa GitHub-a</vt:lpstr>
      <vt:lpstr>Enterprise JavaBeans Technology</vt:lpstr>
      <vt:lpstr>JavaServer Faces Technology</vt:lpstr>
      <vt:lpstr>CDI – Context And Dependency Injection</vt:lpstr>
      <vt:lpstr>JPA</vt:lpstr>
      <vt:lpstr>PrimeFaces i BootFaces(bootstrap+jsf)</vt:lpstr>
      <vt:lpstr>Jos primera</vt:lpstr>
      <vt:lpstr>Apache NetBeans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ENTERPRISE EDITION</dc:title>
  <dc:creator>Zoran</dc:creator>
  <cp:lastModifiedBy>Zoran</cp:lastModifiedBy>
  <cp:revision>52</cp:revision>
  <dcterms:created xsi:type="dcterms:W3CDTF">2019-03-08T13:01:29Z</dcterms:created>
  <dcterms:modified xsi:type="dcterms:W3CDTF">2019-03-09T07:26:23Z</dcterms:modified>
</cp:coreProperties>
</file>